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20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04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7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5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4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7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4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5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1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17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33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F352-D0FC-45B8-BB96-417E8D7C8BD8}" type="datetimeFigureOut">
              <a:rPr lang="en-IN" smtClean="0"/>
              <a:t>23-10-2022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3579-18DB-48F9-9D35-832EA99A2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3785" y="3327716"/>
            <a:ext cx="3023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/>
              <a:t>Cochlear </a:t>
            </a:r>
            <a:r>
              <a:rPr lang="en-IN" sz="3200" dirty="0" smtClean="0"/>
              <a:t>implant</a:t>
            </a:r>
            <a:endParaRPr lang="en-I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1" y="1827062"/>
            <a:ext cx="5666014" cy="35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674" y="1636327"/>
            <a:ext cx="5860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/>
              <a:t>பொதுவாக, காது கேளாண்மைக்கான, பல காரணங்களில், மிக முக்கியமாக கருதப்படுவது,</a:t>
            </a:r>
          </a:p>
          <a:p>
            <a:endParaRPr lang="ta-IN" dirty="0"/>
          </a:p>
          <a:p>
            <a:r>
              <a:rPr lang="ta-IN" dirty="0"/>
              <a:t>செவி-பறை சரியாக அதிராமலிருப்பது</a:t>
            </a:r>
          </a:p>
          <a:p>
            <a:r>
              <a:rPr lang="ta-IN" dirty="0"/>
              <a:t>செவி-பறை-யின் அருகிலிருக்கும் செல்கள் இறந்து விடுவதால், நரம்பு மண்டலதிற்கு, ஒலி அனுப்பப்படாமலிருப்பது.</a:t>
            </a:r>
          </a:p>
          <a:p>
            <a:r>
              <a:rPr lang="ta-IN" dirty="0"/>
              <a:t>நரம்பு மண்டலத்தில் ஒலியை உள் வாங்கும் திறன், பல அதிர்வெண்களை (12 </a:t>
            </a:r>
            <a:r>
              <a:rPr lang="en-IN" dirty="0"/>
              <a:t>to 16) </a:t>
            </a:r>
            <a:r>
              <a:rPr lang="ta-IN" dirty="0"/>
              <a:t>சார்ந்தது . நல்ல காது கேட்கும் திறன் 20 - 30 </a:t>
            </a:r>
            <a:r>
              <a:rPr lang="en-IN" dirty="0" err="1"/>
              <a:t>db</a:t>
            </a:r>
            <a:r>
              <a:rPr lang="en-IN" dirty="0"/>
              <a:t>-</a:t>
            </a:r>
            <a:r>
              <a:rPr lang="ta-IN" dirty="0"/>
              <a:t>ல் மிக நன்றாக இருக்கும்.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375" y="1185033"/>
            <a:ext cx="5589175" cy="43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29" y="1513402"/>
            <a:ext cx="6908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>
                <a:solidFill>
                  <a:srgbClr val="202122"/>
                </a:solidFill>
                <a:latin typeface="Fira Sans Condensed"/>
              </a:rPr>
              <a:t>உங்களின் இரண்டு காதிலும், 2 (இடது); 3 (வலது ) பகுதிகள் மட்டுமே சில அதிர்வெண்கள் உள்ள, ஒலியை கடத்த கூடிய பண்புகளுடன் உள்ளது. அதிலும், நரம்பு மண்டலத்திலுள்ள இந்த, 2 அல்லது 3 பகுதிகள், 110</a:t>
            </a:r>
            <a:r>
              <a:rPr lang="en-IN" dirty="0" err="1">
                <a:solidFill>
                  <a:srgbClr val="202122"/>
                </a:solidFill>
                <a:latin typeface="Fira Sans Condensed"/>
              </a:rPr>
              <a:t>db</a:t>
            </a:r>
            <a:r>
              <a:rPr lang="en-IN" dirty="0">
                <a:solidFill>
                  <a:srgbClr val="202122"/>
                </a:solidFill>
                <a:latin typeface="Fira Sans Condensed"/>
              </a:rPr>
              <a:t> -</a:t>
            </a:r>
            <a:r>
              <a:rPr lang="ta-IN" dirty="0">
                <a:solidFill>
                  <a:srgbClr val="202122"/>
                </a:solidFill>
                <a:latin typeface="Fira Sans Condensed"/>
              </a:rPr>
              <a:t>கும் கீலான அளவிலேயே ஒலியை உணரக கூடிய பண்புகளுடன் உள்ளது.</a:t>
            </a:r>
          </a:p>
          <a:p>
            <a:r>
              <a:rPr lang="ta-IN" dirty="0">
                <a:solidFill>
                  <a:srgbClr val="202122"/>
                </a:solidFill>
                <a:latin typeface="Fira Sans Condensed"/>
              </a:rPr>
              <a:t/>
            </a:r>
            <a:br>
              <a:rPr lang="ta-IN" dirty="0">
                <a:solidFill>
                  <a:srgbClr val="202122"/>
                </a:solidFill>
                <a:latin typeface="Fira Sans Condensed"/>
              </a:rPr>
            </a:br>
            <a:r>
              <a:rPr lang="ta-IN" dirty="0">
                <a:solidFill>
                  <a:srgbClr val="202122"/>
                </a:solidFill>
                <a:latin typeface="Fira Sans Condensed"/>
              </a:rPr>
              <a:t>வெளிப்புற இயந்திரம்-மூலம் ஒலியை பெருக்குவதால், </a:t>
            </a:r>
            <a:r>
              <a:rPr lang="ta-IN" b="1" dirty="0">
                <a:solidFill>
                  <a:srgbClr val="202122"/>
                </a:solidFill>
                <a:latin typeface="Fira Sans Condensed"/>
              </a:rPr>
              <a:t>110</a:t>
            </a:r>
            <a:r>
              <a:rPr lang="en-IN" b="1" dirty="0" err="1">
                <a:solidFill>
                  <a:srgbClr val="202122"/>
                </a:solidFill>
                <a:latin typeface="Fira Sans Condensed"/>
              </a:rPr>
              <a:t>db</a:t>
            </a:r>
            <a:r>
              <a:rPr lang="en-IN" b="1" dirty="0">
                <a:solidFill>
                  <a:srgbClr val="202122"/>
                </a:solidFill>
                <a:latin typeface="Fira Sans Condensed"/>
              </a:rPr>
              <a:t> </a:t>
            </a:r>
            <a:r>
              <a:rPr lang="ta-IN" b="1" dirty="0">
                <a:solidFill>
                  <a:srgbClr val="202122"/>
                </a:solidFill>
                <a:latin typeface="Fira Sans Condensed"/>
              </a:rPr>
              <a:t>யிலிருந்து 100 / 90 </a:t>
            </a:r>
            <a:r>
              <a:rPr lang="en-IN" b="1" dirty="0" err="1">
                <a:solidFill>
                  <a:srgbClr val="202122"/>
                </a:solidFill>
                <a:latin typeface="Fira Sans Condensed"/>
              </a:rPr>
              <a:t>db</a:t>
            </a:r>
            <a:r>
              <a:rPr lang="en-IN" b="1" dirty="0">
                <a:solidFill>
                  <a:srgbClr val="202122"/>
                </a:solidFill>
                <a:latin typeface="Fira Sans Condensed"/>
              </a:rPr>
              <a:t> </a:t>
            </a:r>
            <a:r>
              <a:rPr lang="ta-IN" b="1" dirty="0">
                <a:solidFill>
                  <a:srgbClr val="202122"/>
                </a:solidFill>
                <a:latin typeface="Fira Sans Condensed"/>
              </a:rPr>
              <a:t>வரை</a:t>
            </a:r>
            <a:r>
              <a:rPr lang="ta-IN" dirty="0">
                <a:solidFill>
                  <a:srgbClr val="202122"/>
                </a:solidFill>
                <a:latin typeface="Fira Sans Condensed"/>
              </a:rPr>
              <a:t>, கொண்டு செல்ல முடிகிறது. ஆனால் முழுமையாக காது கேட்பதற்கு, 20 - 30 </a:t>
            </a:r>
            <a:r>
              <a:rPr lang="en-IN" dirty="0" err="1">
                <a:solidFill>
                  <a:srgbClr val="202122"/>
                </a:solidFill>
                <a:latin typeface="Fira Sans Condensed"/>
              </a:rPr>
              <a:t>db</a:t>
            </a:r>
            <a:r>
              <a:rPr lang="en-IN" dirty="0">
                <a:solidFill>
                  <a:srgbClr val="202122"/>
                </a:solidFill>
                <a:latin typeface="Fira Sans Condensed"/>
              </a:rPr>
              <a:t> </a:t>
            </a:r>
            <a:r>
              <a:rPr lang="ta-IN" dirty="0">
                <a:solidFill>
                  <a:srgbClr val="202122"/>
                </a:solidFill>
                <a:latin typeface="Fira Sans Condensed"/>
              </a:rPr>
              <a:t>தேவை . எனவே வெளிப்புற இயந்திரத்தினால் எந்த பயனும் இல்லை.</a:t>
            </a:r>
            <a:endParaRPr lang="ta-IN" b="0" i="0" dirty="0">
              <a:solidFill>
                <a:srgbClr val="202122"/>
              </a:solidFill>
              <a:effectLst/>
              <a:latin typeface="Fira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0653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0595" y="1791347"/>
            <a:ext cx="71802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>
                <a:solidFill>
                  <a:srgbClr val="202122"/>
                </a:solidFill>
                <a:latin typeface="Fira Sans Condensed"/>
              </a:rPr>
              <a:t>கடந்த 10 வருடங்களில், காது சம்பத்தப்பட்ட மருத்துவ தொழில் நுட்பம் பல மடங்கு உயர்ந்துள்ளது. </a:t>
            </a:r>
            <a:endParaRPr lang="en-US" dirty="0" smtClean="0">
              <a:solidFill>
                <a:srgbClr val="202122"/>
              </a:solidFill>
              <a:latin typeface="Fira Sans Condensed"/>
            </a:endParaRPr>
          </a:p>
          <a:p>
            <a:endParaRPr lang="en-US" dirty="0">
              <a:solidFill>
                <a:srgbClr val="202122"/>
              </a:solidFill>
              <a:latin typeface="Fira Sans Condensed"/>
            </a:endParaRPr>
          </a:p>
          <a:p>
            <a:r>
              <a:rPr lang="ta-IN" dirty="0" smtClean="0">
                <a:solidFill>
                  <a:srgbClr val="202122"/>
                </a:solidFill>
                <a:latin typeface="Fira Sans Condensed"/>
              </a:rPr>
              <a:t>இயற்கையாக </a:t>
            </a:r>
            <a:r>
              <a:rPr lang="ta-IN" dirty="0">
                <a:solidFill>
                  <a:srgbClr val="202122"/>
                </a:solidFill>
                <a:latin typeface="Fira Sans Condensed"/>
              </a:rPr>
              <a:t>காதின் உள்புற உறுப்புகள் செய்யும் வேலையே, செயற்கையாக உருவாக்கி, அதன் மூலம் முழுமையாக காது கேட்கும் திறனை கொண்டு வரும் தொழில் நுட்பம், இன்று நன்கு வளர்த்து விட்டது. </a:t>
            </a:r>
            <a:endParaRPr lang="en-US" dirty="0" smtClean="0">
              <a:solidFill>
                <a:srgbClr val="202122"/>
              </a:solidFill>
              <a:latin typeface="Fira Sans Condensed"/>
            </a:endParaRPr>
          </a:p>
          <a:p>
            <a:endParaRPr lang="en-US" dirty="0">
              <a:solidFill>
                <a:srgbClr val="202122"/>
              </a:solidFill>
              <a:latin typeface="Fira Sans Condensed"/>
            </a:endParaRPr>
          </a:p>
          <a:p>
            <a:r>
              <a:rPr lang="ta-IN" dirty="0" smtClean="0">
                <a:solidFill>
                  <a:srgbClr val="202122"/>
                </a:solidFill>
                <a:latin typeface="Fira Sans Condensed"/>
              </a:rPr>
              <a:t>வெளிப்புற </a:t>
            </a:r>
            <a:r>
              <a:rPr lang="ta-IN" dirty="0">
                <a:solidFill>
                  <a:srgbClr val="202122"/>
                </a:solidFill>
                <a:latin typeface="Fira Sans Condensed"/>
              </a:rPr>
              <a:t>இயந்திரம் பயன் ஏதும் இல்லாததால், செயற்கை காது - வைக்கும் முறை பரிந்துரை செய்ய பட்டது. உங்கள் வயதை, முன்னிலை படுத்தி, செயற்கை காது வைக்கும் சாத்திய கூறுகள், முறையாக கலந்தாலோசிக்கப்பட்டது.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774"/>
          <a:stretch/>
        </p:blipFill>
        <p:spPr>
          <a:xfrm>
            <a:off x="509451" y="1636620"/>
            <a:ext cx="329774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3588" y="1323598"/>
            <a:ext cx="671430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>
                <a:solidFill>
                  <a:srgbClr val="202122"/>
                </a:solidFill>
                <a:latin typeface="Fira Sans Condensed"/>
              </a:rPr>
              <a:t>அதற்கான சிகிச்சை-ன் வழி முறைகள், வெற்றி / தோல்வி சத்திய கூறுகள், என் மற்றும் மோகன் முன்னிலையில், நன்கு கலந்தாலோசிக்க பட்டது. முடிவில், 3 மருத்துவர்களின், கூட்டு கருத்து, பின் வருமாறு,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a-IN" dirty="0">
                <a:solidFill>
                  <a:srgbClr val="202122"/>
                </a:solidFill>
                <a:latin typeface="Fira Sans Condensed"/>
              </a:rPr>
              <a:t>செயற்கை காது - பொருத்துவது - நன்கு முறை படுத்தப்பட்ட சிகிச்சை.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a-IN" dirty="0">
                <a:solidFill>
                  <a:srgbClr val="202122"/>
                </a:solidFill>
                <a:latin typeface="Fira Sans Condensed"/>
              </a:rPr>
              <a:t>வயதுக்கும் செயற்கை காது பொருத்துவத்திற்கும் சம்பந்தமில்லை. எந்த வயதிலும், இந்த சிகிச்சையை இலகுவாக செய்து விட முடியும்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a-IN" dirty="0">
                <a:solidFill>
                  <a:srgbClr val="202122"/>
                </a:solidFill>
                <a:latin typeface="Fira Sans Condensed"/>
              </a:rPr>
              <a:t>இந்த சிகிச்சை முறை- தோல்வியின் சாத்திய கூறுகள் மிக மிக குறைவு</a:t>
            </a:r>
            <a:r>
              <a:rPr lang="ta-IN" dirty="0" smtClean="0">
                <a:solidFill>
                  <a:srgbClr val="202122"/>
                </a:solidFill>
                <a:latin typeface="Fira Sans Condensed"/>
              </a:rPr>
              <a:t>.</a:t>
            </a:r>
            <a:endParaRPr lang="ta-IN" dirty="0">
              <a:solidFill>
                <a:srgbClr val="202122"/>
              </a:solidFill>
              <a:latin typeface="Fira Sans Condense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2742" y="5462341"/>
            <a:ext cx="9161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>
                <a:solidFill>
                  <a:srgbClr val="202122"/>
                </a:solidFill>
                <a:latin typeface="Fira Sans Condensed"/>
              </a:rPr>
              <a:t>விக்ரம் மருத்துவமனை-இல், செயற்கை காது சிகிச்சை, 1500 -க்கு மேல் வெற்றி கரமாக செய்ய பட்டுள்ளது.</a:t>
            </a:r>
            <a:endParaRPr lang="ta-IN" dirty="0">
              <a:solidFill>
                <a:srgbClr val="202122"/>
              </a:solidFill>
              <a:latin typeface="Fira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4398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315" y="349572"/>
            <a:ext cx="8630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b="1" dirty="0">
                <a:solidFill>
                  <a:srgbClr val="3535FD"/>
                </a:solidFill>
                <a:latin typeface="Linux Libertine"/>
              </a:rPr>
              <a:t>செயற்கை காது சிகிச்சை முறை (</a:t>
            </a:r>
            <a:r>
              <a:rPr lang="en-IN" b="1" dirty="0">
                <a:solidFill>
                  <a:srgbClr val="3535FD"/>
                </a:solidFill>
                <a:latin typeface="Linux Libertine"/>
              </a:rPr>
              <a:t>Cochlear implants)</a:t>
            </a:r>
            <a:endParaRPr lang="en-IN" b="1" i="0" dirty="0">
              <a:solidFill>
                <a:srgbClr val="3535FD"/>
              </a:solidFill>
              <a:effectLst/>
              <a:latin typeface="Linux Liberti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006" y="1271014"/>
            <a:ext cx="10633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/>
              <a:t>செயற்கை காது சிகிச்சை முறை இரண்டு பகுதிகளை கொண்டது.</a:t>
            </a:r>
          </a:p>
          <a:p>
            <a:endParaRPr lang="ta-IN" dirty="0"/>
          </a:p>
          <a:p>
            <a:r>
              <a:rPr lang="ta-IN" dirty="0"/>
              <a:t>1. </a:t>
            </a:r>
            <a:r>
              <a:rPr lang="en-IN" dirty="0"/>
              <a:t>Magnetic induction Transmitter - </a:t>
            </a:r>
            <a:r>
              <a:rPr lang="ta-IN" dirty="0"/>
              <a:t>இது தலையின் வெளிப்புறம் பொருத்துவது. இதன் வேலை, வெளியிலிருந்து வரும் ஒலியை பெருக்கி , </a:t>
            </a:r>
            <a:r>
              <a:rPr lang="en-IN" dirty="0"/>
              <a:t>Magnetic induction </a:t>
            </a:r>
            <a:r>
              <a:rPr lang="ta-IN" dirty="0"/>
              <a:t>மூலமாக உள் செலுத்துவது.</a:t>
            </a:r>
          </a:p>
          <a:p>
            <a:endParaRPr lang="ta-IN" dirty="0"/>
          </a:p>
          <a:p>
            <a:r>
              <a:rPr lang="ta-IN" dirty="0"/>
              <a:t>2. </a:t>
            </a:r>
            <a:r>
              <a:rPr lang="en-IN" dirty="0"/>
              <a:t>Receiver: </a:t>
            </a:r>
            <a:r>
              <a:rPr lang="ta-IN" dirty="0"/>
              <a:t>இது தலையின் உள்புறம் பொருத்துவது. இதன் வேலை, வரும் ஒளி அலைகளை, அனைத்து அதிர்வெண்களிலும், வாங்கி நேரடியாக நரம்பு மண்டலத்திற்கு செலுத்துவது. இந்த </a:t>
            </a:r>
            <a:r>
              <a:rPr lang="en-IN" dirty="0"/>
              <a:t>receiver, </a:t>
            </a:r>
            <a:r>
              <a:rPr lang="ta-IN" dirty="0"/>
              <a:t>வழக்கமான செவி பறை - யின் வேலையே பைபாஸ் ( </a:t>
            </a:r>
            <a:r>
              <a:rPr lang="en-IN" dirty="0"/>
              <a:t>by -pass ) </a:t>
            </a:r>
            <a:r>
              <a:rPr lang="ta-IN" dirty="0"/>
              <a:t>செய்து விடுகிறது.</a:t>
            </a:r>
          </a:p>
          <a:p>
            <a:endParaRPr lang="ta-IN" dirty="0"/>
          </a:p>
          <a:p>
            <a:r>
              <a:rPr lang="en-IN" dirty="0"/>
              <a:t>Receiver-</a:t>
            </a:r>
            <a:r>
              <a:rPr lang="ta-IN" dirty="0"/>
              <a:t>ஐ காதினுள் வைப்பதற்கு, அதற்கான சாத்திய கூறுகளை ஸ்கேன் செய்து பார்க்க வேண்டியது அவசியம். காதின் ஒரு பகுயில் மட்டுமே (</a:t>
            </a:r>
            <a:r>
              <a:rPr lang="en-IN" dirty="0"/>
              <a:t>local </a:t>
            </a:r>
            <a:r>
              <a:rPr lang="en-IN" dirty="0" err="1"/>
              <a:t>anesthesia</a:t>
            </a:r>
            <a:r>
              <a:rPr lang="en-IN" dirty="0"/>
              <a:t>) </a:t>
            </a:r>
            <a:r>
              <a:rPr lang="ta-IN" dirty="0"/>
              <a:t>மயக்க மருந்தை செலுத்தி, இந்த சிகிச்சையை எளிதாக செய்து விட முடியும். முழு உடம்பு-மயக்க மருந்து தேவை இல்லை. இந்த சிகிச்சையை 2 மணி நேரத்தில் முடித்து விட முடியும். மூன்று நாட்களுக்கு பிறகு, காது கேட்கும் திறன் கிடைத்து விடும்.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655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925" y="38356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>
                <a:solidFill>
                  <a:srgbClr val="3535FD"/>
                </a:solidFill>
                <a:latin typeface="Linux Libertine"/>
              </a:rPr>
              <a:t>செலவு</a:t>
            </a:r>
            <a:endParaRPr lang="ta-IN" b="0" i="0" dirty="0">
              <a:solidFill>
                <a:srgbClr val="3535FD"/>
              </a:solidFill>
              <a:effectLst/>
              <a:latin typeface="Linux Libertin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651" y="2183233"/>
            <a:ext cx="8643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/>
              <a:t>இந்த அறுவை சிகிச்சை காண முறிவு செலவு, பின் வருமாறு,</a:t>
            </a:r>
          </a:p>
          <a:p>
            <a:endParaRPr lang="ta-IN" dirty="0"/>
          </a:p>
          <a:p>
            <a:r>
              <a:rPr lang="ta-IN" dirty="0"/>
              <a:t>1. செயற்கை காது இயந்திரம்: (</a:t>
            </a:r>
            <a:r>
              <a:rPr lang="en-IN" dirty="0"/>
              <a:t>imported with excise duty ): </a:t>
            </a:r>
            <a:r>
              <a:rPr lang="ta-IN" dirty="0"/>
              <a:t>இது 3 வகை யான இயந்திரங்கள் உள்ளது,</a:t>
            </a:r>
          </a:p>
          <a:p>
            <a:endParaRPr lang="ta-IN" dirty="0"/>
          </a:p>
          <a:p>
            <a:r>
              <a:rPr lang="ta-IN" dirty="0"/>
              <a:t> 1</a:t>
            </a:r>
            <a:r>
              <a:rPr lang="en-IN" dirty="0"/>
              <a:t>a. Base model : Wired  - 5.35 Lakhs </a:t>
            </a:r>
          </a:p>
          <a:p>
            <a:r>
              <a:rPr lang="en-IN" dirty="0"/>
              <a:t> 2b. Wireless </a:t>
            </a:r>
            <a:r>
              <a:rPr lang="en-IN" dirty="0" err="1"/>
              <a:t>MOdel</a:t>
            </a:r>
            <a:r>
              <a:rPr lang="en-IN" dirty="0"/>
              <a:t>: 6.3 Lakhs</a:t>
            </a:r>
          </a:p>
          <a:p>
            <a:r>
              <a:rPr lang="en-IN" dirty="0"/>
              <a:t>2. </a:t>
            </a:r>
            <a:r>
              <a:rPr lang="ta-IN" dirty="0"/>
              <a:t>அறுவை சிகிச்சைக்கான செலவு: 2 லிருந்து 3 </a:t>
            </a:r>
            <a:r>
              <a:rPr lang="en-IN" dirty="0"/>
              <a:t>lakhs.</a:t>
            </a:r>
          </a:p>
          <a:p>
            <a:endParaRPr lang="en-IN" dirty="0"/>
          </a:p>
          <a:p>
            <a:r>
              <a:rPr lang="ta-IN" dirty="0"/>
              <a:t>மொத்தம், 8 லிருந்து 9.5 </a:t>
            </a:r>
            <a:r>
              <a:rPr lang="en-IN" dirty="0"/>
              <a:t>lakhs </a:t>
            </a:r>
            <a:r>
              <a:rPr lang="ta-IN" dirty="0"/>
              <a:t>வரையில் இதற்கான செலவு இருக்கலாம்.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990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Fira Sans Condensed</vt:lpstr>
      <vt:lpstr>Latha</vt:lpstr>
      <vt:lpstr>Linux Libertine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2022-10-23T03:21:44Z</dcterms:created>
  <dcterms:modified xsi:type="dcterms:W3CDTF">2022-10-23T03:34:20Z</dcterms:modified>
</cp:coreProperties>
</file>