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91" d="100"/>
          <a:sy n="191" d="100"/>
        </p:scale>
        <p:origin x="13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vdi-rnd\LIFETECH-INFORMATION\CORP\ITCRD-CORPRND\ATR-TEMP\DMC\DMCMAR25\Subabul_PSPD%20stat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6BD-491C-9506-C049220180E0}"/>
              </c:ext>
            </c:extLst>
          </c:dPt>
          <c:dPt>
            <c:idx val="1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6BD-491C-9506-C049220180E0}"/>
              </c:ext>
            </c:extLst>
          </c:dPt>
          <c:dPt>
            <c:idx val="2"/>
            <c:bubble3D val="0"/>
            <c:spPr>
              <a:solidFill>
                <a:srgbClr val="7030A0">
                  <a:alpha val="7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6BD-491C-9506-C049220180E0}"/>
              </c:ext>
            </c:extLst>
          </c:dPt>
          <c:cat>
            <c:strRef>
              <c:f>Sheet1!$A$3:$A$5</c:f>
              <c:strCache>
                <c:ptCount val="3"/>
                <c:pt idx="0">
                  <c:v>Clones</c:v>
                </c:pt>
                <c:pt idx="1">
                  <c:v>Direct Seeds</c:v>
                </c:pt>
                <c:pt idx="2">
                  <c:v>Hyco Seedlings</c:v>
                </c:pt>
              </c:strCache>
            </c:strRef>
          </c:cat>
          <c:val>
            <c:numRef>
              <c:f>Sheet1!$C$3:$C$5</c:f>
              <c:numCache>
                <c:formatCode>General</c:formatCode>
                <c:ptCount val="3"/>
                <c:pt idx="0">
                  <c:v>2200</c:v>
                </c:pt>
                <c:pt idx="1">
                  <c:v>80000</c:v>
                </c:pt>
                <c:pt idx="2">
                  <c:v>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6BD-491C-9506-C049220180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88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bg1"/>
              </a:solidFill>
              <a:latin typeface="Open Sans Condensed" panose="020B0604020202020204" charset="0"/>
              <a:ea typeface="Open Sans Condensed" panose="020B0604020202020204" charset="0"/>
              <a:cs typeface="Open Sans Condensed" panose="020B060402020202020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bg1"/>
          </a:solidFill>
          <a:latin typeface="Open Sans Condensed" panose="020B0604020202020204" charset="0"/>
          <a:ea typeface="Open Sans Condensed" panose="020B0604020202020204" charset="0"/>
          <a:cs typeface="Open Sans Condensed" panose="020B060402020202020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Sheet1!$D$2</c:f>
              <c:strCache>
                <c:ptCount val="1"/>
                <c:pt idx="0">
                  <c:v>MT / Ac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4B866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211E-430D-BF57-EEA06F2F1B26}"/>
              </c:ext>
            </c:extLst>
          </c:dPt>
          <c:dPt>
            <c:idx val="2"/>
            <c:invertIfNegative val="0"/>
            <c:bubble3D val="0"/>
            <c:spPr>
              <a:solidFill>
                <a:srgbClr val="7030A0">
                  <a:alpha val="7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11E-430D-BF57-EEA06F2F1B2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Open Sans Condensed" panose="020B0604020202020204" charset="0"/>
                    <a:ea typeface="Open Sans Condensed" panose="020B0604020202020204" charset="0"/>
                    <a:cs typeface="Open Sans Condensed" panose="020B060402020202020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Sheet1!$A$3:$A$5</c:f>
              <c:strCache>
                <c:ptCount val="3"/>
                <c:pt idx="0">
                  <c:v>Clones</c:v>
                </c:pt>
                <c:pt idx="1">
                  <c:v>Direct Seeds</c:v>
                </c:pt>
                <c:pt idx="2">
                  <c:v>Hyco Seedlings</c:v>
                </c:pt>
              </c:strCache>
            </c:strRef>
          </c:cat>
          <c:val>
            <c:numRef>
              <c:f>Sheet1!$D$3:$D$5</c:f>
              <c:numCache>
                <c:formatCode>General</c:formatCode>
                <c:ptCount val="3"/>
                <c:pt idx="0">
                  <c:v>45</c:v>
                </c:pt>
                <c:pt idx="1">
                  <c:v>15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1E-430D-BF57-EEA06F2F1B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6"/>
        <c:overlap val="-27"/>
        <c:axId val="757485856"/>
        <c:axId val="757484608"/>
      </c:barChart>
      <c:catAx>
        <c:axId val="757485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bg1"/>
                </a:solidFill>
                <a:latin typeface="Open Sans Condensed" panose="020B0604020202020204" charset="0"/>
                <a:ea typeface="Open Sans Condensed" panose="020B0604020202020204" charset="0"/>
                <a:cs typeface="Open Sans Condensed" panose="020B0604020202020204" charset="0"/>
              </a:defRPr>
            </a:pPr>
            <a:endParaRPr lang="en-US"/>
          </a:p>
        </c:txPr>
        <c:crossAx val="757484608"/>
        <c:crosses val="autoZero"/>
        <c:auto val="1"/>
        <c:lblAlgn val="ctr"/>
        <c:lblOffset val="100"/>
        <c:noMultiLvlLbl val="0"/>
      </c:catAx>
      <c:valAx>
        <c:axId val="757484608"/>
        <c:scaling>
          <c:orientation val="minMax"/>
          <c:max val="50"/>
          <c:min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</a:schemeClr>
                </a:solidFill>
                <a:latin typeface="Open Sans Condensed" panose="020B0604020202020204" charset="0"/>
                <a:ea typeface="Open Sans Condensed" panose="020B0604020202020204" charset="0"/>
                <a:cs typeface="Open Sans Condensed" panose="020B0604020202020204" charset="0"/>
              </a:defRPr>
            </a:pPr>
            <a:endParaRPr lang="en-US"/>
          </a:p>
        </c:txPr>
        <c:crossAx val="757485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Open Sans Condensed" panose="020B0604020202020204" charset="0"/>
          <a:ea typeface="Open Sans Condensed" panose="020B0604020202020204" charset="0"/>
          <a:cs typeface="Open Sans Condensed" panose="020B060402020202020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AAC88-3024-40AE-88C9-6129FD1B4E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EC7C8B-53D1-4111-81A2-9F42C656D0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53D0A-9E6D-4159-ADE6-07119A71C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170-F3C5-493A-8545-5D7A70AEE316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5EF04-E5AE-41C1-BECC-78363AA19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E936DB-A06D-4A84-A7DC-9FFD71875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6257-FAE8-46D8-8B0D-6904D2EBFE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937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6EDCD-3FEE-47DC-8481-5E95A365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2813FE-233A-4F9F-9412-00E55E44D1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6A130-7110-46B4-B6E5-55FB25E77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170-F3C5-493A-8545-5D7A70AEE316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CEEA5-2629-489A-A1B0-2BEE76A6D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CE0C9-17ED-4A6F-B52A-72AA510FD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6257-FAE8-46D8-8B0D-6904D2EBFE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5230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77EDC7-733F-41A5-BEAF-720C29BEC5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D2E428-CFED-45D9-B8E3-FF18A7CC5C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F9650-767C-4C50-9DC5-D13119FBC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170-F3C5-493A-8545-5D7A70AEE316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F0B53-E5A2-4A3E-A2EA-AA61A5472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D0AFB-2A64-42A1-B8CA-4D1461589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6257-FAE8-46D8-8B0D-6904D2EBFE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0114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34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AFAEF-252F-4EF3-B3E5-8EDC8E892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D3441-8C78-414A-B3E7-313D3A614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E622C-E10C-4021-88B7-12216ECAE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170-F3C5-493A-8545-5D7A70AEE316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FA517-15A7-4376-A779-29B4AC193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28C8F-25C8-42A2-9057-59FFD9F96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6257-FAE8-46D8-8B0D-6904D2EBFE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2351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CB9B1-F1EA-4B76-9BE1-CED874026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0C8A95-2A1C-4F6C-9D99-33BB4623A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64A4C-4CD5-4D7E-A24E-CB9CE5F9A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170-F3C5-493A-8545-5D7A70AEE316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7A05FC-CE2A-4A42-B75E-05024BB0C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FFC06-B4E4-423D-B441-8F2855A80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6257-FAE8-46D8-8B0D-6904D2EBFE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9577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CE189-CDCC-4BC4-8145-837F01FEE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FDC81-E113-40C7-A7E4-59BDD240C1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C49E1F-263B-4DAE-82EF-F2E20E9A5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0EF93E-C729-4636-9F38-DE394EC57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170-F3C5-493A-8545-5D7A70AEE316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88342C-BFBB-48F7-A714-FD00EB33A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93D1A-E8E6-4041-A9E2-BD4F3156C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6257-FAE8-46D8-8B0D-6904D2EBFE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8036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16D25-A024-4F9D-8413-33DEEA675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01A99-B4BB-444E-9E85-A6AEAE1D7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ABDCC9-3905-4503-B889-3D1B83816A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44481-85F7-4371-B32D-36AA072E4D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EA6606-5A0C-496D-8BF4-A9679591AE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19B82B-74A6-4664-8196-0DCFBFCA9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170-F3C5-493A-8545-5D7A70AEE316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B12F33-A843-4656-B986-8623ECD6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ACF06D-5A8E-469E-B3AD-4F1C517A0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6257-FAE8-46D8-8B0D-6904D2EBFE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4517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07B54-6859-4606-96BF-06247D539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4B17A2-6E13-49D1-957C-78F078AE4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170-F3C5-493A-8545-5D7A70AEE316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529573-26C6-4980-9D02-2D2EC1E2A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F6A79A-A65A-476A-84B2-65C073B88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6257-FAE8-46D8-8B0D-6904D2EBFE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407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A21C6B-C78F-4666-803B-17B7A115E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170-F3C5-493A-8545-5D7A70AEE316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2BD310-92EE-45ED-9DDC-5E03F6F90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D73DA5-04E6-4F0F-AFD1-62B4C0079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6257-FAE8-46D8-8B0D-6904D2EBFE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9896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7A58E-E8CE-41E5-A0D3-2486C5080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59588-C737-4DCB-A8CB-3A3F35E19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2B887C-E83D-4391-A360-9AA9F9BCC6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A14F84-AA8E-44A2-B88C-1C062015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170-F3C5-493A-8545-5D7A70AEE316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ED9D3-4A32-49F6-AAF6-0851D5DF3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A90BBF-AB22-4191-8335-64816AB0A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6257-FAE8-46D8-8B0D-6904D2EBFE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0215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8A08E-A84E-4154-A10B-B71031E97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87EEA4-C91F-4950-8AFC-200F7CEA56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673989-EAC0-40FB-9713-6F4506F2A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2610CD-FFB6-4A7F-86FE-3B20CAEAC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170-F3C5-493A-8545-5D7A70AEE316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4428E3-840A-4E45-AA09-C3D6B3FFB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36BDC7-6230-458D-86F7-4DF49A3D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6257-FAE8-46D8-8B0D-6904D2EBFE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2168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0027D9-7798-4365-A84E-797BE3BC9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B953DD-64A0-4B3E-97CB-1944E07EB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44899-024F-493D-B99D-F23060FC3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93170-F3C5-493A-8545-5D7A70AEE316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A3192A-8CFD-4C09-BA3B-1B67A91FD4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CB819-971D-40D8-8750-872D8E3F17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B6257-FAE8-46D8-8B0D-6904D2EBFE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6801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hart" Target="../charts/chart2.xml"/><Relationship Id="rId7" Type="http://schemas.openxmlformats.org/officeDocument/2006/relationships/image" Target="../media/image4.sv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11" Type="http://schemas.openxmlformats.org/officeDocument/2006/relationships/image" Target="../media/image8.svg"/><Relationship Id="rId5" Type="http://schemas.openxmlformats.org/officeDocument/2006/relationships/image" Target="../media/image2.sv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1E5379-A656-FFB3-F7F3-F3CC13333BD4}"/>
              </a:ext>
            </a:extLst>
          </p:cNvPr>
          <p:cNvSpPr txBox="1"/>
          <p:nvPr/>
        </p:nvSpPr>
        <p:spPr>
          <a:xfrm>
            <a:off x="339691" y="202867"/>
            <a:ext cx="16225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Open Sans Condensed ExtraBold" pitchFamily="2" charset="0"/>
                <a:ea typeface="Open Sans Condensed ExtraBold" pitchFamily="2" charset="0"/>
                <a:cs typeface="Open Sans Condensed ExtraBold" pitchFamily="2" charset="0"/>
              </a:rPr>
              <a:t>SUBABUL</a:t>
            </a:r>
            <a:endParaRPr lang="en-IN" sz="2400" dirty="0">
              <a:latin typeface="Open Sans Condensed ExtraBold" pitchFamily="2" charset="0"/>
              <a:ea typeface="Open Sans Condensed ExtraBold" pitchFamily="2" charset="0"/>
              <a:cs typeface="Open Sans Condensed ExtraBold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B03FBC-5DBD-0D0D-698F-EC783A18CC68}"/>
              </a:ext>
            </a:extLst>
          </p:cNvPr>
          <p:cNvSpPr txBox="1"/>
          <p:nvPr/>
        </p:nvSpPr>
        <p:spPr>
          <a:xfrm>
            <a:off x="8408608" y="295200"/>
            <a:ext cx="30523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b="1" cap="all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Seed deployment - potential</a:t>
            </a:r>
            <a:endParaRPr lang="en-IN" b="1" cap="all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5B24998-340A-42FD-AD04-9AF19DC45B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3939369"/>
              </p:ext>
            </p:extLst>
          </p:nvPr>
        </p:nvGraphicFramePr>
        <p:xfrm>
          <a:off x="-609083" y="168013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56977A0-17DC-4687-B4AB-05A9B3E1AF11}"/>
              </a:ext>
            </a:extLst>
          </p:cNvPr>
          <p:cNvSpPr txBox="1"/>
          <p:nvPr/>
        </p:nvSpPr>
        <p:spPr>
          <a:xfrm>
            <a:off x="2916222" y="2193768"/>
            <a:ext cx="94128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2%</a:t>
            </a:r>
          </a:p>
          <a:p>
            <a:pPr algn="ctr"/>
            <a:r>
              <a:rPr lang="en-US" sz="8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Hyco seedlings</a:t>
            </a:r>
            <a:endParaRPr lang="en-IN" sz="8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561452-C709-4591-8734-A7CAFA9D29C7}"/>
              </a:ext>
            </a:extLst>
          </p:cNvPr>
          <p:cNvSpPr txBox="1"/>
          <p:nvPr/>
        </p:nvSpPr>
        <p:spPr>
          <a:xfrm>
            <a:off x="2961907" y="2742020"/>
            <a:ext cx="5277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3%</a:t>
            </a:r>
          </a:p>
          <a:p>
            <a:pPr algn="ctr"/>
            <a:r>
              <a:rPr lang="en-US" sz="8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Clones</a:t>
            </a:r>
            <a:endParaRPr lang="en-IN" sz="8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ADA324-C6C7-45C4-91BD-6DF44200450D}"/>
              </a:ext>
            </a:extLst>
          </p:cNvPr>
          <p:cNvSpPr txBox="1"/>
          <p:nvPr/>
        </p:nvSpPr>
        <p:spPr>
          <a:xfrm>
            <a:off x="850873" y="2684394"/>
            <a:ext cx="7986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95%</a:t>
            </a:r>
          </a:p>
          <a:p>
            <a:pPr algn="ctr"/>
            <a:r>
              <a:rPr lang="en-US" sz="8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Direct seeds</a:t>
            </a:r>
            <a:endParaRPr lang="en-IN" sz="8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E8B73425-DE9C-45FF-9D01-9207240AE9CD}"/>
              </a:ext>
            </a:extLst>
          </p:cNvPr>
          <p:cNvCxnSpPr>
            <a:cxnSpLocks/>
            <a:endCxn id="6" idx="1"/>
          </p:cNvCxnSpPr>
          <p:nvPr/>
        </p:nvCxnSpPr>
        <p:spPr>
          <a:xfrm rot="5400000" flipH="1" flipV="1">
            <a:off x="2640389" y="2518102"/>
            <a:ext cx="384722" cy="166943"/>
          </a:xfrm>
          <a:prstGeom prst="bentConnector2">
            <a:avLst/>
          </a:prstGeom>
          <a:ln w="3175">
            <a:solidFill>
              <a:schemeClr val="bg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C765C733-B3BB-4989-8838-F7A4FB7E5C0D}"/>
              </a:ext>
            </a:extLst>
          </p:cNvPr>
          <p:cNvCxnSpPr>
            <a:cxnSpLocks/>
            <a:stCxn id="20" idx="6"/>
            <a:endCxn id="9" idx="1"/>
          </p:cNvCxnSpPr>
          <p:nvPr/>
        </p:nvCxnSpPr>
        <p:spPr>
          <a:xfrm flipV="1">
            <a:off x="2784946" y="2957464"/>
            <a:ext cx="176961" cy="890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EF8704D1-863D-4A24-8832-FB93B7AF8F1F}"/>
              </a:ext>
            </a:extLst>
          </p:cNvPr>
          <p:cNvSpPr/>
          <p:nvPr/>
        </p:nvSpPr>
        <p:spPr>
          <a:xfrm>
            <a:off x="2733337" y="2766815"/>
            <a:ext cx="45719" cy="45719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chemeClr val="tx1"/>
              </a:solidFill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604184E-BA72-4F75-9D35-50A1CFF64552}"/>
              </a:ext>
            </a:extLst>
          </p:cNvPr>
          <p:cNvSpPr/>
          <p:nvPr/>
        </p:nvSpPr>
        <p:spPr>
          <a:xfrm>
            <a:off x="2739227" y="2935494"/>
            <a:ext cx="45719" cy="45719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chemeClr val="tx1"/>
              </a:solidFill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AC43381-17AC-483A-8B0E-0BC86D776241}"/>
              </a:ext>
            </a:extLst>
          </p:cNvPr>
          <p:cNvSpPr txBox="1"/>
          <p:nvPr/>
        </p:nvSpPr>
        <p:spPr>
          <a:xfrm>
            <a:off x="559371" y="1324695"/>
            <a:ext cx="33377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b="1" cap="all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Subabul Planting Propagules</a:t>
            </a:r>
            <a:endParaRPr lang="en-IN" sz="1400" b="1" cap="all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75A3974-C211-466C-A3EB-39FE1350D23F}"/>
              </a:ext>
            </a:extLst>
          </p:cNvPr>
          <p:cNvSpPr txBox="1"/>
          <p:nvPr/>
        </p:nvSpPr>
        <p:spPr>
          <a:xfrm>
            <a:off x="4912663" y="1353538"/>
            <a:ext cx="17796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b="1" cap="all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Yield potential</a:t>
            </a:r>
            <a:endParaRPr lang="en-IN" sz="1400" b="1" cap="all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graphicFrame>
        <p:nvGraphicFramePr>
          <p:cNvPr id="26" name="Chart 25">
            <a:extLst>
              <a:ext uri="{FF2B5EF4-FFF2-40B4-BE49-F238E27FC236}">
                <a16:creationId xmlns:a16="http://schemas.microsoft.com/office/drawing/2014/main" id="{FC9A1178-E0A7-410D-9026-9CA8FB8B7D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1675859"/>
              </p:ext>
            </p:extLst>
          </p:nvPr>
        </p:nvGraphicFramePr>
        <p:xfrm>
          <a:off x="4087573" y="1622093"/>
          <a:ext cx="3076041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93757F84-F186-45DC-99EA-D386F21D8DF2}"/>
              </a:ext>
            </a:extLst>
          </p:cNvPr>
          <p:cNvSpPr txBox="1"/>
          <p:nvPr/>
        </p:nvSpPr>
        <p:spPr>
          <a:xfrm rot="16200000">
            <a:off x="3479048" y="3049796"/>
            <a:ext cx="20633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0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Potential WY @ 3 Yrs. (MT / ac)</a:t>
            </a:r>
            <a:endParaRPr lang="en-IN" sz="10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971F7E9-56DD-4D08-87F8-2D9DAE183D82}"/>
              </a:ext>
            </a:extLst>
          </p:cNvPr>
          <p:cNvSpPr txBox="1"/>
          <p:nvPr/>
        </p:nvSpPr>
        <p:spPr>
          <a:xfrm>
            <a:off x="8126012" y="1345093"/>
            <a:ext cx="40751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b="1" cap="all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Strategies for subabul productivity</a:t>
            </a:r>
            <a:endParaRPr lang="en-IN" sz="1400" b="1" cap="all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4E96B99-E508-47CE-9D10-4428C65573A2}"/>
              </a:ext>
            </a:extLst>
          </p:cNvPr>
          <p:cNvSpPr txBox="1"/>
          <p:nvPr/>
        </p:nvSpPr>
        <p:spPr>
          <a:xfrm>
            <a:off x="1176412" y="4813234"/>
            <a:ext cx="23663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Seeds: </a:t>
            </a:r>
          </a:p>
          <a:p>
            <a:pPr marL="171450" indent="-171450" algn="l">
              <a:buFont typeface="Courier New" panose="02070309020205020404" pitchFamily="49" charset="0"/>
              <a:buChar char="o"/>
            </a:pPr>
            <a:r>
              <a:rPr lang="en-US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biotic stress tolerant</a:t>
            </a:r>
          </a:p>
          <a:p>
            <a:pPr marL="171450" indent="-171450" algn="l">
              <a:buFont typeface="Courier New" panose="02070309020205020404" pitchFamily="49" charset="0"/>
              <a:buChar char="o"/>
            </a:pPr>
            <a:r>
              <a:rPr lang="en-US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Less expensive propagules</a:t>
            </a:r>
          </a:p>
          <a:p>
            <a:pPr marL="171450" indent="-171450" algn="l">
              <a:buFont typeface="Courier New" panose="02070309020205020404" pitchFamily="49" charset="0"/>
              <a:buChar char="o"/>
            </a:pPr>
            <a:r>
              <a:rPr lang="en-US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No lodging</a:t>
            </a:r>
            <a:endParaRPr lang="en-IN" sz="12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AC41751-7217-4EA8-8D1F-1B8430FA1300}"/>
              </a:ext>
            </a:extLst>
          </p:cNvPr>
          <p:cNvSpPr txBox="1"/>
          <p:nvPr/>
        </p:nvSpPr>
        <p:spPr>
          <a:xfrm>
            <a:off x="4633851" y="4813233"/>
            <a:ext cx="1707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Clones: </a:t>
            </a:r>
          </a:p>
          <a:p>
            <a:pPr marL="171450" indent="-171450" algn="l">
              <a:buFont typeface="Courier New" panose="02070309020205020404" pitchFamily="49" charset="0"/>
              <a:buChar char="o"/>
            </a:pPr>
            <a:r>
              <a:rPr lang="en-US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High yielding</a:t>
            </a:r>
            <a:endParaRPr lang="en-IN" sz="12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  <a:p>
            <a:pPr marL="171450" indent="-171450" algn="l">
              <a:buFont typeface="Courier New" panose="02070309020205020404" pitchFamily="49" charset="0"/>
              <a:buChar char="o"/>
            </a:pPr>
            <a:r>
              <a:rPr lang="en-IN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Relatively Uniform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E0D06FCF-BEDB-4BCF-A705-35EC5952C3DF}"/>
              </a:ext>
            </a:extLst>
          </p:cNvPr>
          <p:cNvSpPr/>
          <p:nvPr/>
        </p:nvSpPr>
        <p:spPr>
          <a:xfrm>
            <a:off x="8126012" y="2792418"/>
            <a:ext cx="1629218" cy="1399205"/>
          </a:xfrm>
          <a:prstGeom prst="roundRect">
            <a:avLst>
              <a:gd name="adj" fmla="val 5686"/>
            </a:avLst>
          </a:prstGeom>
          <a:noFill/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chemeClr val="tx1"/>
              </a:solidFill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AE1227A-B844-45B6-B74C-EE34A1CBF803}"/>
              </a:ext>
            </a:extLst>
          </p:cNvPr>
          <p:cNvSpPr txBox="1"/>
          <p:nvPr/>
        </p:nvSpPr>
        <p:spPr>
          <a:xfrm>
            <a:off x="8274208" y="2588399"/>
            <a:ext cx="1332825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Promoting clonal plantations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2C99F087-7F92-47E8-8A5B-7FB17C4CD612}"/>
              </a:ext>
            </a:extLst>
          </p:cNvPr>
          <p:cNvSpPr/>
          <p:nvPr/>
        </p:nvSpPr>
        <p:spPr>
          <a:xfrm>
            <a:off x="9940957" y="2792418"/>
            <a:ext cx="1629218" cy="1399205"/>
          </a:xfrm>
          <a:prstGeom prst="roundRect">
            <a:avLst>
              <a:gd name="adj" fmla="val 5686"/>
            </a:avLst>
          </a:prstGeom>
          <a:noFill/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chemeClr val="tx1"/>
              </a:solidFill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5F27248-E7C8-4091-A52B-DC92975C543E}"/>
              </a:ext>
            </a:extLst>
          </p:cNvPr>
          <p:cNvSpPr txBox="1"/>
          <p:nvPr/>
        </p:nvSpPr>
        <p:spPr>
          <a:xfrm>
            <a:off x="10089153" y="2588399"/>
            <a:ext cx="1332825" cy="46166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Seeds on par with clones</a:t>
            </a:r>
          </a:p>
        </p:txBody>
      </p:sp>
      <p:pic>
        <p:nvPicPr>
          <p:cNvPr id="43" name="Graphic 42" descr="Bullseye with solid fill">
            <a:extLst>
              <a:ext uri="{FF2B5EF4-FFF2-40B4-BE49-F238E27FC236}">
                <a16:creationId xmlns:a16="http://schemas.microsoft.com/office/drawing/2014/main" id="{0847D5D6-44CF-4106-A737-2F988CEE6E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11922" y="1701071"/>
            <a:ext cx="401866" cy="401866"/>
          </a:xfrm>
          <a:prstGeom prst="rect">
            <a:avLst/>
          </a:prstGeom>
        </p:spPr>
      </p:pic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14362714-A6F1-43D7-A872-ED222D9447CA}"/>
              </a:ext>
            </a:extLst>
          </p:cNvPr>
          <p:cNvCxnSpPr>
            <a:stCxn id="43" idx="2"/>
            <a:endCxn id="37" idx="0"/>
          </p:cNvCxnSpPr>
          <p:nvPr/>
        </p:nvCxnSpPr>
        <p:spPr>
          <a:xfrm rot="5400000">
            <a:off x="9134007" y="1909551"/>
            <a:ext cx="485462" cy="872234"/>
          </a:xfrm>
          <a:prstGeom prst="bentConnector3">
            <a:avLst/>
          </a:prstGeom>
          <a:ln w="3175">
            <a:solidFill>
              <a:schemeClr val="bg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9ADE7C8C-1D58-440C-94E7-C897C12168C8}"/>
              </a:ext>
            </a:extLst>
          </p:cNvPr>
          <p:cNvCxnSpPr>
            <a:stCxn id="43" idx="2"/>
            <a:endCxn id="39" idx="0"/>
          </p:cNvCxnSpPr>
          <p:nvPr/>
        </p:nvCxnSpPr>
        <p:spPr>
          <a:xfrm rot="16200000" flipH="1">
            <a:off x="10041479" y="1874312"/>
            <a:ext cx="485462" cy="942711"/>
          </a:xfrm>
          <a:prstGeom prst="bentConnector3">
            <a:avLst/>
          </a:prstGeom>
          <a:ln w="3175">
            <a:solidFill>
              <a:schemeClr val="bg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1E939155-24D0-4E6B-BD79-5140DF135EEF}"/>
              </a:ext>
            </a:extLst>
          </p:cNvPr>
          <p:cNvSpPr txBox="1"/>
          <p:nvPr/>
        </p:nvSpPr>
        <p:spPr>
          <a:xfrm>
            <a:off x="8772779" y="3111170"/>
            <a:ext cx="8162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C16</a:t>
            </a:r>
          </a:p>
          <a:p>
            <a:r>
              <a:rPr lang="en-US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C146</a:t>
            </a:r>
          </a:p>
          <a:p>
            <a:r>
              <a:rPr lang="en-US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ITC 2553</a:t>
            </a:r>
          </a:p>
          <a:p>
            <a:r>
              <a:rPr lang="en-US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ITC 2554</a:t>
            </a:r>
          </a:p>
          <a:p>
            <a:r>
              <a:rPr lang="en-US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ITC 2555</a:t>
            </a:r>
          </a:p>
        </p:txBody>
      </p:sp>
      <p:pic>
        <p:nvPicPr>
          <p:cNvPr id="50" name="Graphic 49" descr="Thumbs up sign with solid fill">
            <a:extLst>
              <a:ext uri="{FF2B5EF4-FFF2-40B4-BE49-F238E27FC236}">
                <a16:creationId xmlns:a16="http://schemas.microsoft.com/office/drawing/2014/main" id="{70E04753-E86C-46A5-8197-D5472F141C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566894" y="3855403"/>
            <a:ext cx="202550" cy="202550"/>
          </a:xfrm>
          <a:prstGeom prst="rect">
            <a:avLst/>
          </a:prstGeom>
        </p:spPr>
      </p:pic>
      <p:pic>
        <p:nvPicPr>
          <p:cNvPr id="51" name="Graphic 50" descr="Thumbs up sign with solid fill">
            <a:extLst>
              <a:ext uri="{FF2B5EF4-FFF2-40B4-BE49-F238E27FC236}">
                <a16:creationId xmlns:a16="http://schemas.microsoft.com/office/drawing/2014/main" id="{A483AFFF-05A0-4A7A-90DD-14711026B3E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566894" y="3140470"/>
            <a:ext cx="202550" cy="202550"/>
          </a:xfrm>
          <a:prstGeom prst="rect">
            <a:avLst/>
          </a:prstGeom>
        </p:spPr>
      </p:pic>
      <p:pic>
        <p:nvPicPr>
          <p:cNvPr id="52" name="Graphic 51" descr="Thumbs up sign with solid fill">
            <a:extLst>
              <a:ext uri="{FF2B5EF4-FFF2-40B4-BE49-F238E27FC236}">
                <a16:creationId xmlns:a16="http://schemas.microsoft.com/office/drawing/2014/main" id="{7F64D429-4F08-4E81-AF65-6D17E13227F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566894" y="3497936"/>
            <a:ext cx="202550" cy="202550"/>
          </a:xfrm>
          <a:prstGeom prst="rect">
            <a:avLst/>
          </a:prstGeom>
        </p:spPr>
      </p:pic>
      <p:pic>
        <p:nvPicPr>
          <p:cNvPr id="53" name="Graphic 52" descr="Thumbs up sign with solid fill">
            <a:extLst>
              <a:ext uri="{FF2B5EF4-FFF2-40B4-BE49-F238E27FC236}">
                <a16:creationId xmlns:a16="http://schemas.microsoft.com/office/drawing/2014/main" id="{F7C9B29F-0CFB-47FA-9FA6-08EE7B31354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566894" y="3676669"/>
            <a:ext cx="202550" cy="202550"/>
          </a:xfrm>
          <a:prstGeom prst="rect">
            <a:avLst/>
          </a:prstGeom>
        </p:spPr>
      </p:pic>
      <p:pic>
        <p:nvPicPr>
          <p:cNvPr id="54" name="Graphic 53" descr="Thumbs up sign with solid fill">
            <a:extLst>
              <a:ext uri="{FF2B5EF4-FFF2-40B4-BE49-F238E27FC236}">
                <a16:creationId xmlns:a16="http://schemas.microsoft.com/office/drawing/2014/main" id="{508576B4-C56E-41E6-87F7-B7DBACB60DB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flipV="1">
            <a:off x="8566894" y="3319203"/>
            <a:ext cx="202550" cy="202550"/>
          </a:xfrm>
          <a:prstGeom prst="rect">
            <a:avLst/>
          </a:prstGeom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id="{947F68C5-2F6E-4C8D-A37E-21BDC518E431}"/>
              </a:ext>
            </a:extLst>
          </p:cNvPr>
          <p:cNvSpPr txBox="1"/>
          <p:nvPr/>
        </p:nvSpPr>
        <p:spPr>
          <a:xfrm>
            <a:off x="10099540" y="3074836"/>
            <a:ext cx="1742785" cy="8891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Seeds from unknown</a:t>
            </a:r>
          </a:p>
          <a:p>
            <a:pPr algn="l">
              <a:lnSpc>
                <a:spcPct val="150000"/>
              </a:lnSpc>
            </a:pPr>
            <a:r>
              <a:rPr lang="en-US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Seeds from K8</a:t>
            </a:r>
          </a:p>
          <a:p>
            <a:pPr algn="l">
              <a:lnSpc>
                <a:spcPct val="150000"/>
              </a:lnSpc>
            </a:pPr>
            <a:r>
              <a:rPr lang="en-IN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Seeds from Clones</a:t>
            </a:r>
          </a:p>
        </p:txBody>
      </p:sp>
      <p:pic>
        <p:nvPicPr>
          <p:cNvPr id="56" name="Graphic 55" descr="Thumbs up sign with solid fill">
            <a:extLst>
              <a:ext uri="{FF2B5EF4-FFF2-40B4-BE49-F238E27FC236}">
                <a16:creationId xmlns:a16="http://schemas.microsoft.com/office/drawing/2014/main" id="{F3959827-9175-4134-B5B4-EE51A8F74DF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flipV="1">
            <a:off x="9951042" y="3213791"/>
            <a:ext cx="202550" cy="202550"/>
          </a:xfrm>
          <a:prstGeom prst="rect">
            <a:avLst/>
          </a:prstGeom>
        </p:spPr>
      </p:pic>
      <p:pic>
        <p:nvPicPr>
          <p:cNvPr id="57" name="Graphic 56" descr="Thumbs up sign with solid fill">
            <a:extLst>
              <a:ext uri="{FF2B5EF4-FFF2-40B4-BE49-F238E27FC236}">
                <a16:creationId xmlns:a16="http://schemas.microsoft.com/office/drawing/2014/main" id="{AD457E7B-0745-4F81-8F70-E468AA43379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flipV="1">
            <a:off x="9951042" y="3754128"/>
            <a:ext cx="202550" cy="202550"/>
          </a:xfrm>
          <a:prstGeom prst="rect">
            <a:avLst/>
          </a:prstGeom>
        </p:spPr>
      </p:pic>
      <p:pic>
        <p:nvPicPr>
          <p:cNvPr id="58" name="Graphic 57" descr="Thumbs up sign with solid fill">
            <a:extLst>
              <a:ext uri="{FF2B5EF4-FFF2-40B4-BE49-F238E27FC236}">
                <a16:creationId xmlns:a16="http://schemas.microsoft.com/office/drawing/2014/main" id="{8A558AC9-695A-4F6B-B68F-03CB327CCAA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flipV="1">
            <a:off x="9951042" y="3483960"/>
            <a:ext cx="202550" cy="202550"/>
          </a:xfrm>
          <a:prstGeom prst="rect">
            <a:avLst/>
          </a:prstGeom>
        </p:spPr>
      </p:pic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9253B1CC-1523-4C32-A4D3-F18D1C2E29E3}"/>
              </a:ext>
            </a:extLst>
          </p:cNvPr>
          <p:cNvSpPr/>
          <p:nvPr/>
        </p:nvSpPr>
        <p:spPr>
          <a:xfrm>
            <a:off x="8126012" y="4634179"/>
            <a:ext cx="3444163" cy="1025010"/>
          </a:xfrm>
          <a:prstGeom prst="roundRect">
            <a:avLst>
              <a:gd name="adj" fmla="val 2541"/>
            </a:avLst>
          </a:prstGeom>
          <a:noFill/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b="1" dirty="0">
                <a:solidFill>
                  <a:schemeClr val="tx1"/>
                </a:solidFill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Lack of uniformity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b="1" dirty="0">
                <a:solidFill>
                  <a:schemeClr val="tx1"/>
                </a:solidFill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Poor survival due to inbreeding depression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b="1" dirty="0">
                <a:solidFill>
                  <a:schemeClr val="tx1"/>
                </a:solidFill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Termination of genetic gain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n-IN" sz="1400" b="1" dirty="0">
              <a:solidFill>
                <a:schemeClr val="tx1"/>
              </a:solidFill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60" name="Arrow: Down 59">
            <a:extLst>
              <a:ext uri="{FF2B5EF4-FFF2-40B4-BE49-F238E27FC236}">
                <a16:creationId xmlns:a16="http://schemas.microsoft.com/office/drawing/2014/main" id="{32A724D7-AD42-4D56-88BF-62939DEE835E}"/>
              </a:ext>
            </a:extLst>
          </p:cNvPr>
          <p:cNvSpPr/>
          <p:nvPr/>
        </p:nvSpPr>
        <p:spPr>
          <a:xfrm>
            <a:off x="10604309" y="4328435"/>
            <a:ext cx="338011" cy="192054"/>
          </a:xfrm>
          <a:prstGeom prst="downArrow">
            <a:avLst>
              <a:gd name="adj1" fmla="val 77433"/>
              <a:gd name="adj2" fmla="val 50000"/>
            </a:avLst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chemeClr val="tx1"/>
              </a:solidFill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205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1E5379-A656-FFB3-F7F3-F3CC13333BD4}"/>
              </a:ext>
            </a:extLst>
          </p:cNvPr>
          <p:cNvSpPr txBox="1"/>
          <p:nvPr/>
        </p:nvSpPr>
        <p:spPr>
          <a:xfrm>
            <a:off x="339691" y="202867"/>
            <a:ext cx="16225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Open Sans Condensed ExtraBold" pitchFamily="2" charset="0"/>
                <a:ea typeface="Open Sans Condensed ExtraBold" pitchFamily="2" charset="0"/>
                <a:cs typeface="Open Sans Condensed ExtraBold" pitchFamily="2" charset="0"/>
              </a:rPr>
              <a:t>SUBABUL</a:t>
            </a:r>
            <a:endParaRPr lang="en-IN" sz="2400" dirty="0">
              <a:latin typeface="Open Sans Condensed ExtraBold" pitchFamily="2" charset="0"/>
              <a:ea typeface="Open Sans Condensed ExtraBold" pitchFamily="2" charset="0"/>
              <a:cs typeface="Open Sans Condensed ExtraBold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B03FBC-5DBD-0D0D-698F-EC783A18CC68}"/>
              </a:ext>
            </a:extLst>
          </p:cNvPr>
          <p:cNvSpPr txBox="1"/>
          <p:nvPr/>
        </p:nvSpPr>
        <p:spPr>
          <a:xfrm>
            <a:off x="2367026" y="1033235"/>
            <a:ext cx="11870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LEUCAENA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786CC3-9711-4064-8CCC-B945544D76D0}"/>
              </a:ext>
            </a:extLst>
          </p:cNvPr>
          <p:cNvSpPr txBox="1"/>
          <p:nvPr/>
        </p:nvSpPr>
        <p:spPr>
          <a:xfrm>
            <a:off x="7762088" y="295200"/>
            <a:ext cx="36988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b="1" cap="all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Research plan for seed = clone</a:t>
            </a:r>
            <a:endParaRPr lang="en-IN" b="1" cap="all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E96FF6-9F7A-4E15-86A2-C6E9A6A18CB2}"/>
              </a:ext>
            </a:extLst>
          </p:cNvPr>
          <p:cNvSpPr/>
          <p:nvPr/>
        </p:nvSpPr>
        <p:spPr>
          <a:xfrm>
            <a:off x="368861" y="1980399"/>
            <a:ext cx="151660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i="1" dirty="0"/>
              <a:t>L. Leucocephala ssp. leucocephala</a:t>
            </a:r>
            <a:r>
              <a:rPr lang="en-US" sz="1000" b="1" dirty="0"/>
              <a:t>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F2CCD7-3CA7-4655-BFB8-0E0906DC08BF}"/>
              </a:ext>
            </a:extLst>
          </p:cNvPr>
          <p:cNvSpPr/>
          <p:nvPr/>
        </p:nvSpPr>
        <p:spPr>
          <a:xfrm>
            <a:off x="2202245" y="1980399"/>
            <a:ext cx="151660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i="1" dirty="0"/>
              <a:t>L. Leucocephala ssp. glabra</a:t>
            </a:r>
            <a:r>
              <a:rPr lang="en-US" sz="1000" b="1" dirty="0"/>
              <a:t>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98DD83-31E3-49FC-A225-E0699850432D}"/>
              </a:ext>
            </a:extLst>
          </p:cNvPr>
          <p:cNvSpPr txBox="1"/>
          <p:nvPr/>
        </p:nvSpPr>
        <p:spPr>
          <a:xfrm>
            <a:off x="416988" y="2432826"/>
            <a:ext cx="16047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500" b="1" dirty="0">
                <a:latin typeface="Open Sans Condensed" panose="020B0604020202020204" charset="0"/>
                <a:ea typeface="Open Sans Condensed" panose="020B0604020202020204" charset="0"/>
                <a:cs typeface="Open Sans Condensed" panose="020B0604020202020204" charset="0"/>
              </a:rPr>
              <a:t>Short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500" b="1" dirty="0">
                <a:latin typeface="Open Sans Condensed" panose="020B0604020202020204" charset="0"/>
                <a:ea typeface="Open Sans Condensed" panose="020B0604020202020204" charset="0"/>
                <a:cs typeface="Open Sans Condensed" panose="020B0604020202020204" charset="0"/>
              </a:rPr>
              <a:t>Bushy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500" b="1" dirty="0">
                <a:latin typeface="Open Sans Condensed" panose="020B0604020202020204" charset="0"/>
                <a:ea typeface="Open Sans Condensed" panose="020B0604020202020204" charset="0"/>
                <a:cs typeface="Open Sans Condensed" panose="020B0604020202020204" charset="0"/>
              </a:rPr>
              <a:t>high seeding</a:t>
            </a:r>
            <a:endParaRPr lang="en-GB" sz="1500" b="1" dirty="0">
              <a:latin typeface="Open Sans Condensed" panose="020B0604020202020204" charset="0"/>
              <a:ea typeface="Open Sans Condensed" panose="020B0604020202020204" charset="0"/>
              <a:cs typeface="Open Sans Condensed" panose="020B060402020202020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E6A9EB-678E-42CA-8B08-C54632233B2C}"/>
              </a:ext>
            </a:extLst>
          </p:cNvPr>
          <p:cNvSpPr txBox="1"/>
          <p:nvPr/>
        </p:nvSpPr>
        <p:spPr>
          <a:xfrm>
            <a:off x="2214584" y="2432826"/>
            <a:ext cx="16047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500" b="1" dirty="0">
                <a:latin typeface="Open Sans Condensed" panose="020B0604020202020204" charset="0"/>
                <a:ea typeface="Open Sans Condensed" panose="020B0604020202020204" charset="0"/>
                <a:cs typeface="Open Sans Condensed" panose="020B0604020202020204" charset="0"/>
              </a:rPr>
              <a:t>Tall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500" b="1" dirty="0">
                <a:latin typeface="Open Sans Condensed" panose="020B0604020202020204" charset="0"/>
                <a:ea typeface="Open Sans Condensed" panose="020B0604020202020204" charset="0"/>
                <a:cs typeface="Open Sans Condensed" panose="020B0604020202020204" charset="0"/>
              </a:rPr>
              <a:t>Straight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500" b="1" dirty="0">
                <a:latin typeface="Open Sans Condensed" panose="020B0604020202020204" charset="0"/>
                <a:ea typeface="Open Sans Condensed" panose="020B0604020202020204" charset="0"/>
                <a:cs typeface="Open Sans Condensed" panose="020B0604020202020204" charset="0"/>
              </a:rPr>
              <a:t>Poor seeding</a:t>
            </a:r>
            <a:endParaRPr lang="en-GB" sz="1500" b="1" dirty="0">
              <a:latin typeface="Open Sans Condensed" panose="020B0604020202020204" charset="0"/>
              <a:ea typeface="Open Sans Condensed" panose="020B0604020202020204" charset="0"/>
              <a:cs typeface="Open Sans Condensed" panose="020B060402020202020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59F373-70FA-488F-B32E-0864F0E78687}"/>
              </a:ext>
            </a:extLst>
          </p:cNvPr>
          <p:cNvSpPr txBox="1"/>
          <p:nvPr/>
        </p:nvSpPr>
        <p:spPr>
          <a:xfrm>
            <a:off x="698424" y="3436114"/>
            <a:ext cx="748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Open Sans Condensed" panose="020B0604020202020204" charset="0"/>
                <a:ea typeface="Open Sans Condensed" panose="020B0604020202020204" charset="0"/>
                <a:cs typeface="Open Sans Condensed" panose="020B0604020202020204" charset="0"/>
              </a:rPr>
              <a:t>C 16</a:t>
            </a:r>
            <a:endParaRPr lang="en-GB" b="1" dirty="0">
              <a:latin typeface="Open Sans Condensed" panose="020B0604020202020204" charset="0"/>
              <a:ea typeface="Open Sans Condensed" panose="020B0604020202020204" charset="0"/>
              <a:cs typeface="Open Sans Condensed" panose="020B060402020202020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06E1AB-1BB9-4177-B4B8-F4571B883248}"/>
              </a:ext>
            </a:extLst>
          </p:cNvPr>
          <p:cNvSpPr txBox="1"/>
          <p:nvPr/>
        </p:nvSpPr>
        <p:spPr>
          <a:xfrm>
            <a:off x="2499294" y="3436114"/>
            <a:ext cx="7482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Open Sans Condensed" panose="020B0604020202020204" charset="0"/>
                <a:ea typeface="Open Sans Condensed" panose="020B0604020202020204" charset="0"/>
                <a:cs typeface="Open Sans Condensed" panose="020B0604020202020204" charset="0"/>
              </a:rPr>
              <a:t>K 636</a:t>
            </a:r>
            <a:endParaRPr lang="en-GB" b="1" dirty="0">
              <a:latin typeface="Open Sans Condensed" panose="020B0604020202020204" charset="0"/>
              <a:ea typeface="Open Sans Condensed" panose="020B0604020202020204" charset="0"/>
              <a:cs typeface="Open Sans Condensed" panose="020B060402020202020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6429726-C111-498D-BA56-DE4178141915}"/>
              </a:ext>
            </a:extLst>
          </p:cNvPr>
          <p:cNvSpPr/>
          <p:nvPr/>
        </p:nvSpPr>
        <p:spPr>
          <a:xfrm>
            <a:off x="4035628" y="1968147"/>
            <a:ext cx="15166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i="1" dirty="0"/>
              <a:t>L. diversifolia</a:t>
            </a:r>
            <a:endParaRPr lang="en-US" sz="10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24ACD2-5DD3-4987-A7D0-7D0612A2E4C5}"/>
              </a:ext>
            </a:extLst>
          </p:cNvPr>
          <p:cNvSpPr txBox="1"/>
          <p:nvPr/>
        </p:nvSpPr>
        <p:spPr>
          <a:xfrm>
            <a:off x="4012179" y="2432826"/>
            <a:ext cx="160475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500" b="1" dirty="0">
                <a:latin typeface="Open Sans Condensed" panose="020B0604020202020204" charset="0"/>
                <a:ea typeface="Open Sans Condensed" panose="020B0604020202020204" charset="0"/>
                <a:cs typeface="Open Sans Condensed" panose="020B0604020202020204" charset="0"/>
              </a:rPr>
              <a:t>Shy rooter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500" b="1" dirty="0">
                <a:latin typeface="Open Sans Condensed" panose="020B0604020202020204" charset="0"/>
                <a:ea typeface="Open Sans Condensed" panose="020B0604020202020204" charset="0"/>
                <a:cs typeface="Open Sans Condensed" panose="020B0604020202020204" charset="0"/>
              </a:rPr>
              <a:t>Superior WY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CCB906-1501-4944-A5EF-A1E0BF43EB68}"/>
              </a:ext>
            </a:extLst>
          </p:cNvPr>
          <p:cNvSpPr txBox="1"/>
          <p:nvPr/>
        </p:nvSpPr>
        <p:spPr>
          <a:xfrm>
            <a:off x="4300164" y="3436114"/>
            <a:ext cx="7482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Open Sans Condensed" panose="020B0604020202020204" charset="0"/>
                <a:ea typeface="Open Sans Condensed" panose="020B0604020202020204" charset="0"/>
                <a:cs typeface="Open Sans Condensed" panose="020B0604020202020204" charset="0"/>
              </a:rPr>
              <a:t>C 146</a:t>
            </a:r>
            <a:endParaRPr lang="en-GB" b="1" dirty="0">
              <a:latin typeface="Open Sans Condensed" panose="020B0604020202020204" charset="0"/>
              <a:ea typeface="Open Sans Condensed" panose="020B0604020202020204" charset="0"/>
              <a:cs typeface="Open Sans Condensed" panose="020B060402020202020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363D371-D95B-4CAB-9E44-9FAD03B3B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4544" y="1604435"/>
            <a:ext cx="5861692" cy="2497656"/>
          </a:xfrm>
          <a:prstGeom prst="rect">
            <a:avLst/>
          </a:prstGeom>
        </p:spPr>
      </p:pic>
      <p:sp>
        <p:nvSpPr>
          <p:cNvPr id="19" name="Oval 18">
            <a:extLst>
              <a:ext uri="{FF2B5EF4-FFF2-40B4-BE49-F238E27FC236}">
                <a16:creationId xmlns:a16="http://schemas.microsoft.com/office/drawing/2014/main" id="{F08AA9A1-4188-4612-8937-FA10E14B85E7}"/>
              </a:ext>
            </a:extLst>
          </p:cNvPr>
          <p:cNvSpPr/>
          <p:nvPr/>
        </p:nvSpPr>
        <p:spPr>
          <a:xfrm rot="20575672">
            <a:off x="6453463" y="2204137"/>
            <a:ext cx="2717285" cy="591193"/>
          </a:xfrm>
          <a:prstGeom prst="ellipse">
            <a:avLst/>
          </a:prstGeom>
          <a:noFill/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chemeClr val="tx1"/>
              </a:solidFill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0884B3E-29E3-4DBD-8444-B0ACE4C32D21}"/>
              </a:ext>
            </a:extLst>
          </p:cNvPr>
          <p:cNvSpPr/>
          <p:nvPr/>
        </p:nvSpPr>
        <p:spPr>
          <a:xfrm rot="19975657">
            <a:off x="7853362" y="2545600"/>
            <a:ext cx="3173156" cy="796542"/>
          </a:xfrm>
          <a:prstGeom prst="ellipse">
            <a:avLst/>
          </a:prstGeom>
          <a:noFill/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chemeClr val="tx1"/>
              </a:solidFill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6296C91E-06AA-43B5-8E17-00FD9EDEE01E}"/>
              </a:ext>
            </a:extLst>
          </p:cNvPr>
          <p:cNvSpPr/>
          <p:nvPr/>
        </p:nvSpPr>
        <p:spPr>
          <a:xfrm>
            <a:off x="1627235" y="5141404"/>
            <a:ext cx="8690789" cy="230242"/>
          </a:xfrm>
          <a:prstGeom prst="rightArrow">
            <a:avLst/>
          </a:prstGeom>
          <a:noFill/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chemeClr val="tx1"/>
              </a:solidFill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0C21EF0-4E84-4744-ABDE-670C791095D7}"/>
              </a:ext>
            </a:extLst>
          </p:cNvPr>
          <p:cNvCxnSpPr>
            <a:cxnSpLocks/>
          </p:cNvCxnSpPr>
          <p:nvPr/>
        </p:nvCxnSpPr>
        <p:spPr>
          <a:xfrm>
            <a:off x="6310875" y="5158209"/>
            <a:ext cx="0" cy="233091"/>
          </a:xfrm>
          <a:prstGeom prst="line">
            <a:avLst/>
          </a:prstGeom>
          <a:ln w="3175">
            <a:solidFill>
              <a:schemeClr val="bg1">
                <a:lumMod val="50000"/>
                <a:lumOff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7E85D4-7472-437B-AD0D-34F4874FA83D}"/>
              </a:ext>
            </a:extLst>
          </p:cNvPr>
          <p:cNvCxnSpPr>
            <a:cxnSpLocks/>
          </p:cNvCxnSpPr>
          <p:nvPr/>
        </p:nvCxnSpPr>
        <p:spPr>
          <a:xfrm>
            <a:off x="7952871" y="5157323"/>
            <a:ext cx="0" cy="233091"/>
          </a:xfrm>
          <a:prstGeom prst="line">
            <a:avLst/>
          </a:prstGeom>
          <a:ln w="3175">
            <a:solidFill>
              <a:schemeClr val="bg1">
                <a:lumMod val="50000"/>
                <a:lumOff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2315C7-53C5-4F36-B3EF-E7D93F2722CE}"/>
              </a:ext>
            </a:extLst>
          </p:cNvPr>
          <p:cNvCxnSpPr>
            <a:cxnSpLocks/>
          </p:cNvCxnSpPr>
          <p:nvPr/>
        </p:nvCxnSpPr>
        <p:spPr>
          <a:xfrm>
            <a:off x="4704029" y="5168919"/>
            <a:ext cx="0" cy="233091"/>
          </a:xfrm>
          <a:prstGeom prst="line">
            <a:avLst/>
          </a:prstGeom>
          <a:ln w="3175">
            <a:solidFill>
              <a:schemeClr val="bg1">
                <a:lumMod val="50000"/>
                <a:lumOff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8636A0B-4FF5-42AF-90DA-A24B211700E9}"/>
              </a:ext>
            </a:extLst>
          </p:cNvPr>
          <p:cNvCxnSpPr>
            <a:cxnSpLocks/>
          </p:cNvCxnSpPr>
          <p:nvPr/>
        </p:nvCxnSpPr>
        <p:spPr>
          <a:xfrm>
            <a:off x="1946788" y="5158209"/>
            <a:ext cx="0" cy="233091"/>
          </a:xfrm>
          <a:prstGeom prst="line">
            <a:avLst/>
          </a:prstGeom>
          <a:ln w="3175">
            <a:solidFill>
              <a:schemeClr val="bg1">
                <a:lumMod val="50000"/>
                <a:lumOff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3C10692-D744-4CE4-B29B-D23C737DED70}"/>
              </a:ext>
            </a:extLst>
          </p:cNvPr>
          <p:cNvCxnSpPr>
            <a:cxnSpLocks/>
          </p:cNvCxnSpPr>
          <p:nvPr/>
        </p:nvCxnSpPr>
        <p:spPr>
          <a:xfrm>
            <a:off x="9301725" y="5168920"/>
            <a:ext cx="0" cy="233091"/>
          </a:xfrm>
          <a:prstGeom prst="line">
            <a:avLst/>
          </a:prstGeom>
          <a:ln w="3175">
            <a:solidFill>
              <a:schemeClr val="bg1">
                <a:lumMod val="50000"/>
                <a:lumOff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182E4155-D9C9-4305-8383-4D9CE635CBEE}"/>
              </a:ext>
            </a:extLst>
          </p:cNvPr>
          <p:cNvCxnSpPr>
            <a:cxnSpLocks/>
          </p:cNvCxnSpPr>
          <p:nvPr/>
        </p:nvCxnSpPr>
        <p:spPr>
          <a:xfrm>
            <a:off x="3262407" y="5162570"/>
            <a:ext cx="0" cy="233091"/>
          </a:xfrm>
          <a:prstGeom prst="line">
            <a:avLst/>
          </a:prstGeom>
          <a:ln w="3175">
            <a:solidFill>
              <a:schemeClr val="bg1">
                <a:lumMod val="50000"/>
                <a:lumOff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A0149E4B-3E4F-4010-ACCC-AB94409FB4CC}"/>
              </a:ext>
            </a:extLst>
          </p:cNvPr>
          <p:cNvSpPr txBox="1"/>
          <p:nvPr/>
        </p:nvSpPr>
        <p:spPr>
          <a:xfrm>
            <a:off x="1221398" y="5422164"/>
            <a:ext cx="1508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In-house markers </a:t>
            </a:r>
            <a:b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</a:br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developed</a:t>
            </a:r>
            <a:endParaRPr lang="en-IN" sz="12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31DDE26-632C-4B8E-846B-4A49B54380DD}"/>
              </a:ext>
            </a:extLst>
          </p:cNvPr>
          <p:cNvSpPr txBox="1"/>
          <p:nvPr/>
        </p:nvSpPr>
        <p:spPr>
          <a:xfrm>
            <a:off x="2458363" y="5422163"/>
            <a:ext cx="1712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Genetic assessment </a:t>
            </a:r>
            <a:b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</a:br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of existing material </a:t>
            </a:r>
          </a:p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completed</a:t>
            </a:r>
            <a:endParaRPr lang="en-IN" sz="12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E213A91-DEB0-41A9-A6FF-418753B69306}"/>
              </a:ext>
            </a:extLst>
          </p:cNvPr>
          <p:cNvSpPr txBox="1"/>
          <p:nvPr/>
        </p:nvSpPr>
        <p:spPr>
          <a:xfrm>
            <a:off x="3981030" y="5429525"/>
            <a:ext cx="15536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Evaluation of </a:t>
            </a:r>
          </a:p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existing families </a:t>
            </a:r>
          </a:p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/ Orchards &amp;</a:t>
            </a:r>
          </a:p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Informed selection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FEA0916-0746-465D-961E-F3D13CB15667}"/>
              </a:ext>
            </a:extLst>
          </p:cNvPr>
          <p:cNvSpPr txBox="1"/>
          <p:nvPr/>
        </p:nvSpPr>
        <p:spPr>
          <a:xfrm>
            <a:off x="5545878" y="5444049"/>
            <a:ext cx="16385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Estimation of </a:t>
            </a:r>
          </a:p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outcrossing rate &amp; </a:t>
            </a:r>
          </a:p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selection of parents</a:t>
            </a:r>
          </a:p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Phase I &amp; II</a:t>
            </a:r>
            <a:endParaRPr lang="en-IN" sz="12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BA02D29-C1C4-4D69-BE10-94BD14D6CEA2}"/>
              </a:ext>
            </a:extLst>
          </p:cNvPr>
          <p:cNvSpPr txBox="1"/>
          <p:nvPr/>
        </p:nvSpPr>
        <p:spPr>
          <a:xfrm>
            <a:off x="7172900" y="5429525"/>
            <a:ext cx="16385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Establish </a:t>
            </a:r>
          </a:p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New Orchards &amp;</a:t>
            </a:r>
          </a:p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Informed selections</a:t>
            </a:r>
            <a:endParaRPr lang="en-IN" sz="12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85DD83F-A0A3-4F9B-95BB-1F25D57A62BD}"/>
              </a:ext>
            </a:extLst>
          </p:cNvPr>
          <p:cNvSpPr txBox="1"/>
          <p:nvPr/>
        </p:nvSpPr>
        <p:spPr>
          <a:xfrm>
            <a:off x="8701158" y="5444049"/>
            <a:ext cx="13131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Progeny tests</a:t>
            </a:r>
          </a:p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Selections</a:t>
            </a:r>
          </a:p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&amp; </a:t>
            </a:r>
          </a:p>
          <a:p>
            <a:pPr algn="ctr"/>
            <a:r>
              <a:rPr lang="en-IN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Superior Seeds</a:t>
            </a:r>
            <a:endParaRPr lang="en-GB" sz="12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9FAFBAA-E1B0-430A-A101-C50CE56532BA}"/>
              </a:ext>
            </a:extLst>
          </p:cNvPr>
          <p:cNvSpPr txBox="1"/>
          <p:nvPr/>
        </p:nvSpPr>
        <p:spPr>
          <a:xfrm>
            <a:off x="1705951" y="4904738"/>
            <a:ext cx="5245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2022</a:t>
            </a:r>
            <a:endParaRPr lang="en-IN" sz="12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D6057DF-4183-4AAC-BFE6-88F537BB965B}"/>
              </a:ext>
            </a:extLst>
          </p:cNvPr>
          <p:cNvSpPr txBox="1"/>
          <p:nvPr/>
        </p:nvSpPr>
        <p:spPr>
          <a:xfrm>
            <a:off x="3000155" y="4908842"/>
            <a:ext cx="5245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2023</a:t>
            </a:r>
            <a:endParaRPr lang="en-IN" sz="12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5B77EAF-1C2E-4A4C-A339-2ED7AF0772D0}"/>
              </a:ext>
            </a:extLst>
          </p:cNvPr>
          <p:cNvSpPr txBox="1"/>
          <p:nvPr/>
        </p:nvSpPr>
        <p:spPr>
          <a:xfrm>
            <a:off x="4349215" y="4904738"/>
            <a:ext cx="7457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2024-26</a:t>
            </a:r>
            <a:endParaRPr lang="en-IN" sz="12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6CD3025-E298-44DD-90F2-E2F73197F77D}"/>
              </a:ext>
            </a:extLst>
          </p:cNvPr>
          <p:cNvSpPr txBox="1"/>
          <p:nvPr/>
        </p:nvSpPr>
        <p:spPr>
          <a:xfrm>
            <a:off x="5946161" y="4904738"/>
            <a:ext cx="7457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2025-27</a:t>
            </a:r>
            <a:endParaRPr lang="en-IN" sz="12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E021871-E9BC-41D9-9E4A-5B0256A57724}"/>
              </a:ext>
            </a:extLst>
          </p:cNvPr>
          <p:cNvSpPr txBox="1"/>
          <p:nvPr/>
        </p:nvSpPr>
        <p:spPr>
          <a:xfrm>
            <a:off x="7580012" y="4905676"/>
            <a:ext cx="7457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2026-28</a:t>
            </a:r>
            <a:endParaRPr lang="en-IN" sz="12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E04AFA6-6706-4879-9B3E-6191C630E82A}"/>
              </a:ext>
            </a:extLst>
          </p:cNvPr>
          <p:cNvSpPr txBox="1"/>
          <p:nvPr/>
        </p:nvSpPr>
        <p:spPr>
          <a:xfrm>
            <a:off x="8939980" y="4904738"/>
            <a:ext cx="7457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2028-30</a:t>
            </a:r>
            <a:endParaRPr lang="en-IN" sz="12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7BB4E29-70EA-4CB6-907D-706C2E7B0092}"/>
              </a:ext>
            </a:extLst>
          </p:cNvPr>
          <p:cNvSpPr txBox="1"/>
          <p:nvPr/>
        </p:nvSpPr>
        <p:spPr>
          <a:xfrm>
            <a:off x="7349717" y="4004737"/>
            <a:ext cx="36231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12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Identified two major genetic groups in Subabul</a:t>
            </a:r>
            <a:endParaRPr lang="en-IN" sz="12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37EAF51-955E-4595-889B-7328A1D9F730}"/>
              </a:ext>
            </a:extLst>
          </p:cNvPr>
          <p:cNvSpPr txBox="1"/>
          <p:nvPr/>
        </p:nvSpPr>
        <p:spPr>
          <a:xfrm>
            <a:off x="689555" y="4288759"/>
            <a:ext cx="11870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TIMELINE</a:t>
            </a:r>
          </a:p>
        </p:txBody>
      </p: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0149CC6A-EE43-4324-8EB4-F0675C5505CB}"/>
              </a:ext>
            </a:extLst>
          </p:cNvPr>
          <p:cNvCxnSpPr>
            <a:cxnSpLocks/>
            <a:stCxn id="7" idx="2"/>
            <a:endCxn id="5" idx="0"/>
          </p:cNvCxnSpPr>
          <p:nvPr/>
        </p:nvCxnSpPr>
        <p:spPr>
          <a:xfrm rot="5400000">
            <a:off x="1893442" y="913291"/>
            <a:ext cx="300833" cy="1833383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4C01FE93-1134-446B-82FC-FEB6AD838FAC}"/>
              </a:ext>
            </a:extLst>
          </p:cNvPr>
          <p:cNvCxnSpPr>
            <a:stCxn id="7" idx="2"/>
            <a:endCxn id="6" idx="0"/>
          </p:cNvCxnSpPr>
          <p:nvPr/>
        </p:nvCxnSpPr>
        <p:spPr>
          <a:xfrm rot="16200000" flipH="1">
            <a:off x="2810133" y="1829981"/>
            <a:ext cx="300833" cy="1"/>
          </a:xfrm>
          <a:prstGeom prst="bentConnector3">
            <a:avLst/>
          </a:prstGeom>
          <a:ln w="3175">
            <a:solidFill>
              <a:schemeClr val="bg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DB93B72B-45BF-4B8A-B021-2AA62670AEAF}"/>
              </a:ext>
            </a:extLst>
          </p:cNvPr>
          <p:cNvCxnSpPr>
            <a:stCxn id="7" idx="2"/>
            <a:endCxn id="13" idx="0"/>
          </p:cNvCxnSpPr>
          <p:nvPr/>
        </p:nvCxnSpPr>
        <p:spPr>
          <a:xfrm rot="16200000" flipH="1">
            <a:off x="3732951" y="907164"/>
            <a:ext cx="288581" cy="1833384"/>
          </a:xfrm>
          <a:prstGeom prst="bentConnector3">
            <a:avLst/>
          </a:prstGeom>
          <a:ln w="3175">
            <a:solidFill>
              <a:schemeClr val="bg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789D270-C6E0-46B4-9891-A71A16F5E984}"/>
              </a:ext>
            </a:extLst>
          </p:cNvPr>
          <p:cNvSpPr txBox="1"/>
          <p:nvPr/>
        </p:nvSpPr>
        <p:spPr>
          <a:xfrm>
            <a:off x="11561541" y="2193483"/>
            <a:ext cx="143981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8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Original Hawaii collection</a:t>
            </a:r>
          </a:p>
          <a:p>
            <a:pPr algn="l"/>
            <a:endParaRPr lang="en-IN" sz="8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  <a:p>
            <a:pPr algn="l"/>
            <a:endParaRPr lang="en-IN" sz="8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  <a:p>
            <a:pPr algn="l"/>
            <a:endParaRPr lang="en-IN" sz="8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  <a:p>
            <a:pPr algn="l"/>
            <a:endParaRPr lang="en-IN" sz="8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  <a:p>
            <a:pPr algn="l"/>
            <a:endParaRPr lang="en-IN" sz="8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  <a:p>
            <a:pPr algn="l"/>
            <a:endParaRPr lang="en-IN" sz="8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  <a:p>
            <a:pPr algn="l"/>
            <a:endParaRPr lang="en-IN" sz="8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  <a:p>
            <a:pPr algn="l"/>
            <a:endParaRPr lang="en-IN" sz="8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  <a:p>
            <a:pPr algn="l"/>
            <a:endParaRPr lang="en-IN" sz="8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  <a:p>
            <a:pPr algn="l"/>
            <a:endParaRPr lang="en-IN" sz="8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  <a:p>
            <a:pPr algn="l"/>
            <a:r>
              <a:rPr lang="en-IN" sz="800" b="1" dirty="0" err="1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Crida</a:t>
            </a:r>
            <a:r>
              <a:rPr lang="en-IN" sz="800" b="1" dirty="0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 </a:t>
            </a:r>
            <a:r>
              <a:rPr lang="en-IN" sz="800" b="1" dirty="0" err="1">
                <a:latin typeface="Open Sans Condensed" pitchFamily="2" charset="0"/>
                <a:ea typeface="Open Sans Condensed" pitchFamily="2" charset="0"/>
                <a:cs typeface="Open Sans Condensed" pitchFamily="2" charset="0"/>
              </a:rPr>
              <a:t>colectios</a:t>
            </a:r>
            <a:endParaRPr lang="en-IN" sz="8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  <a:p>
            <a:pPr algn="l"/>
            <a:endParaRPr lang="en-IN" sz="8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  <a:p>
            <a:pPr algn="l"/>
            <a:endParaRPr lang="en-IN" sz="800" b="1" dirty="0">
              <a:latin typeface="Open Sans Condensed" pitchFamily="2" charset="0"/>
              <a:ea typeface="Open Sans Condensed" pitchFamily="2" charset="0"/>
              <a:cs typeface="Open Sans Condense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591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F095CD-B757-0E6D-73B6-B80521FF66E4}"/>
              </a:ext>
            </a:extLst>
          </p:cNvPr>
          <p:cNvSpPr txBox="1"/>
          <p:nvPr/>
        </p:nvSpPr>
        <p:spPr>
          <a:xfrm>
            <a:off x="5323192" y="2973598"/>
            <a:ext cx="15456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solidFill>
                  <a:schemeClr val="bg1">
                    <a:lumMod val="50000"/>
                    <a:lumOff val="50000"/>
                  </a:schemeClr>
                </a:solidFill>
                <a:latin typeface="Open Sans Condensed ExtraBold" pitchFamily="2" charset="0"/>
                <a:ea typeface="Open Sans Condensed ExtraBold" pitchFamily="2" charset="0"/>
                <a:cs typeface="Open Sans Condensed ExtraBold" pitchFamily="2" charset="0"/>
              </a:rPr>
              <a:t>CORYMBIA</a:t>
            </a:r>
            <a:endParaRPr lang="en-IN" sz="2400" dirty="0">
              <a:solidFill>
                <a:schemeClr val="bg1">
                  <a:lumMod val="50000"/>
                  <a:lumOff val="50000"/>
                </a:schemeClr>
              </a:solidFill>
              <a:latin typeface="Open Sans Condensed ExtraBold" pitchFamily="2" charset="0"/>
              <a:ea typeface="Open Sans Condensed ExtraBold" pitchFamily="2" charset="0"/>
              <a:cs typeface="Open Sans Condensed Extra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869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Widescreen</PresentationFormat>
  <Paragraphs>88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Open Sans Condensed</vt:lpstr>
      <vt:lpstr>Open Sans Condensed ExtraBold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Rajkumar Rathinavelu</dc:creator>
  <cp:lastModifiedBy>Rajkumar Rathinavelu</cp:lastModifiedBy>
  <cp:revision>1</cp:revision>
  <dcterms:created xsi:type="dcterms:W3CDTF">2025-03-12T11:00:06Z</dcterms:created>
  <dcterms:modified xsi:type="dcterms:W3CDTF">2025-03-12T11:00:33Z</dcterms:modified>
</cp:coreProperties>
</file>