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4192" r:id="rId1"/>
    <p:sldMasterId id="2147484191" r:id="rId2"/>
  </p:sldMasterIdLst>
  <p:notesMasterIdLst>
    <p:notesMasterId r:id="rId19"/>
  </p:notesMasterIdLst>
  <p:handoutMasterIdLst>
    <p:handoutMasterId r:id="rId20"/>
  </p:handoutMasterIdLst>
  <p:sldIdLst>
    <p:sldId id="305" r:id="rId3"/>
    <p:sldId id="3891" r:id="rId4"/>
    <p:sldId id="3893" r:id="rId5"/>
    <p:sldId id="3895" r:id="rId6"/>
    <p:sldId id="3896" r:id="rId7"/>
    <p:sldId id="3898" r:id="rId8"/>
    <p:sldId id="3900" r:id="rId9"/>
    <p:sldId id="294" r:id="rId10"/>
    <p:sldId id="306" r:id="rId11"/>
    <p:sldId id="307" r:id="rId12"/>
    <p:sldId id="308" r:id="rId13"/>
    <p:sldId id="313" r:id="rId14"/>
    <p:sldId id="312" r:id="rId15"/>
    <p:sldId id="314" r:id="rId16"/>
    <p:sldId id="315" r:id="rId17"/>
    <p:sldId id="316" r:id="rId18"/>
  </p:sldIdLst>
  <p:sldSz cx="12192000" cy="6858000"/>
  <p:notesSz cx="7010400" cy="92964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mbria Math" panose="02040503050406030204" pitchFamily="18" charset="0"/>
      <p:regular r:id="rId25"/>
    </p:embeddedFont>
    <p:embeddedFont>
      <p:font typeface="Fira Sans Condensed" panose="020B0503050000020004" pitchFamily="34" charset="0"/>
      <p:regular r:id="rId26"/>
      <p:bold r:id="rId27"/>
      <p:italic r:id="rId28"/>
      <p:boldItalic r:id="rId29"/>
    </p:embeddedFont>
    <p:embeddedFont>
      <p:font typeface="Maven Pro" panose="020B0604020202020204" charset="0"/>
      <p:regular r:id="rId30"/>
      <p:bold r:id="rId31"/>
    </p:embeddedFont>
    <p:embeddedFont>
      <p:font typeface="Open Sans Condensed" panose="020B0604020202020204" charset="0"/>
      <p:regular r:id="rId32"/>
      <p:bold r:id="rId33"/>
      <p:italic r:id="rId34"/>
      <p:boldItalic r:id="rId35"/>
    </p:embeddedFont>
    <p:embeddedFont>
      <p:font typeface="Open Sans Condensed ExtraBold" panose="020B0604020202020204" charset="0"/>
      <p:bold r:id="rId36"/>
      <p:boldItalic r:id="rId37"/>
    </p:embeddedFont>
    <p:embeddedFont>
      <p:font typeface="Oswald Regular" panose="020B0604020202020204" charset="0"/>
      <p:regular r:id="rId38"/>
    </p:embeddedFont>
    <p:embeddedFont>
      <p:font typeface="Segoe UI" panose="020B0502040204020203" pitchFamily="34" charset="0"/>
      <p:regular r:id="rId39"/>
      <p:bold r:id="rId40"/>
      <p:italic r:id="rId41"/>
      <p:boldItalic r:id="rId42"/>
    </p:embeddedFont>
    <p:embeddedFont>
      <p:font typeface="Segoe UI Black" panose="020B0A02040204020203" pitchFamily="34" charset="0"/>
      <p:bold r:id="rId43"/>
      <p:boldItalic r:id="rId44"/>
    </p:embeddedFont>
    <p:embeddedFont>
      <p:font typeface="Segoe UI Semibold" panose="020B0702040204020203" pitchFamily="34" charset="0"/>
      <p:bold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6900B2D-4BEB-49C8-B058-7747442991E3}">
          <p14:sldIdLst>
            <p14:sldId id="305"/>
            <p14:sldId id="3891"/>
            <p14:sldId id="3893"/>
            <p14:sldId id="3895"/>
            <p14:sldId id="3896"/>
            <p14:sldId id="3898"/>
            <p14:sldId id="3900"/>
            <p14:sldId id="294"/>
            <p14:sldId id="306"/>
            <p14:sldId id="307"/>
            <p14:sldId id="308"/>
            <p14:sldId id="313"/>
            <p14:sldId id="312"/>
            <p14:sldId id="314"/>
            <p14:sldId id="315"/>
            <p14:sldId id="31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J" initials="R" lastIdx="1" clrIdx="0">
    <p:extLst>
      <p:ext uri="{19B8F6BF-5375-455C-9EA6-DF929625EA0E}">
        <p15:presenceInfo xmlns:p15="http://schemas.microsoft.com/office/powerpoint/2012/main" userId="RAJ" providerId="None"/>
      </p:ext>
    </p:extLst>
  </p:cmAuthor>
  <p:cmAuthor id="2" name="Rajkumar Rathinavelu" initials="RR" lastIdx="1" clrIdx="1">
    <p:extLst>
      <p:ext uri="{19B8F6BF-5375-455C-9EA6-DF929625EA0E}">
        <p15:presenceInfo xmlns:p15="http://schemas.microsoft.com/office/powerpoint/2012/main" userId="S::98139@ITC.IN::84941ddd-7e6c-46dd-b073-032f426e333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BF7"/>
    <a:srgbClr val="008080"/>
    <a:srgbClr val="7F7F7F"/>
    <a:srgbClr val="872A61"/>
    <a:srgbClr val="779B5E"/>
    <a:srgbClr val="58267E"/>
    <a:srgbClr val="D3B5E9"/>
    <a:srgbClr val="A568D2"/>
    <a:srgbClr val="225833"/>
    <a:srgbClr val="2A4F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162" autoAdjust="0"/>
    <p:restoredTop sz="97449" autoAdjust="0"/>
  </p:normalViewPr>
  <p:slideViewPr>
    <p:cSldViewPr snapToGrid="0">
      <p:cViewPr varScale="1">
        <p:scale>
          <a:sx n="143" d="100"/>
          <a:sy n="143" d="100"/>
        </p:scale>
        <p:origin x="654" y="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9.fntdata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font" Target="fonts/font26.fntdata"/><Relationship Id="rId20" Type="http://schemas.openxmlformats.org/officeDocument/2006/relationships/handoutMaster" Target="handoutMasters/handoutMaster1.xml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58362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Open Sans Condensed ExtraBold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Open Sans Condensed ExtraBold" pitchFamily="2" charset="0"/>
              </a:defRPr>
            </a:lvl1pPr>
          </a:lstStyle>
          <a:p>
            <a:fld id="{FD54746C-DC8A-4E0A-9252-655CD977C309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Open Sans Condensed ExtraBold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Open Sans Condensed ExtraBold" pitchFamily="2" charset="0"/>
              </a:defRPr>
            </a:lvl1pPr>
          </a:lstStyle>
          <a:p>
            <a:fld id="{98E2A1AE-A871-4A91-AD64-9B0C1AA432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652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Open Sans Condensed ExtraBold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Open Sans Condensed ExtraBold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Open Sans Condensed ExtraBold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Open Sans Condensed ExtraBold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Open Sans Condensed ExtraBold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215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725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966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502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3" r:id="rId1"/>
    <p:sldLayoutId id="2147484194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3" y="6492304"/>
            <a:ext cx="279958" cy="296880"/>
          </a:xfrm>
          <a:prstGeom prst="rect">
            <a:avLst/>
          </a:prstGeom>
        </p:spPr>
      </p:pic>
      <p:sp>
        <p:nvSpPr>
          <p:cNvPr id="15" name="TextBox 14">
            <a:hlinkClick r:id="rId3" action="ppaction://hlinksldjump"/>
          </p:cNvPr>
          <p:cNvSpPr txBox="1"/>
          <p:nvPr userDrawn="1"/>
        </p:nvSpPr>
        <p:spPr>
          <a:xfrm>
            <a:off x="812639" y="6517278"/>
            <a:ext cx="378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AUG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2024</a:t>
            </a:r>
            <a:endParaRPr lang="en-US" sz="600" dirty="0">
              <a:solidFill>
                <a:schemeClr val="tx1">
                  <a:lumMod val="50000"/>
                  <a:lumOff val="50000"/>
                </a:schemeClr>
              </a:solidFill>
              <a:latin typeface="Open Sans Condensed ExtraBold" pitchFamily="2" charset="0"/>
              <a:ea typeface="Open Sans Condensed ExtraBold" pitchFamily="2" charset="0"/>
              <a:cs typeface="Open Sans Condensed ExtraBold" pitchFamily="2" charset="0"/>
            </a:endParaRPr>
          </a:p>
        </p:txBody>
      </p:sp>
      <p:sp>
        <p:nvSpPr>
          <p:cNvPr id="2" name="Rectangle 1">
            <a:hlinkClick r:id="rId3" action="ppaction://hlinksldjump"/>
          </p:cNvPr>
          <p:cNvSpPr/>
          <p:nvPr userDrawn="1"/>
        </p:nvSpPr>
        <p:spPr>
          <a:xfrm>
            <a:off x="390729" y="6517278"/>
            <a:ext cx="3898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400" b="1" cap="all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a</a:t>
            </a:r>
            <a:r>
              <a:rPr lang="en-IN" sz="1400" b="1" cap="all" dirty="0">
                <a:solidFill>
                  <a:schemeClr val="bg1">
                    <a:lumMod val="50000"/>
                  </a:schemeClr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a</a:t>
            </a:r>
            <a:endParaRPr lang="en-IN" sz="770" b="1" cap="all" dirty="0">
              <a:solidFill>
                <a:schemeClr val="bg1">
                  <a:lumMod val="50000"/>
                </a:schemeClr>
              </a:solidFill>
              <a:latin typeface="Open Sans Condensed ExtraBold" pitchFamily="2" charset="0"/>
              <a:ea typeface="Open Sans Condensed ExtraBold" pitchFamily="2" charset="0"/>
              <a:cs typeface="Open Sans Condensed ExtraBold" pitchFamily="2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C183CBE-1162-42AC-9E41-2D4A1CED8907}"/>
              </a:ext>
            </a:extLst>
          </p:cNvPr>
          <p:cNvCxnSpPr>
            <a:cxnSpLocks/>
          </p:cNvCxnSpPr>
          <p:nvPr userDrawn="1"/>
        </p:nvCxnSpPr>
        <p:spPr>
          <a:xfrm>
            <a:off x="795569" y="6575066"/>
            <a:ext cx="0" cy="17764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hlinkClick r:id="rId3" action="ppaction://hlinksldjump"/>
            <a:extLst>
              <a:ext uri="{FF2B5EF4-FFF2-40B4-BE49-F238E27FC236}">
                <a16:creationId xmlns:a16="http://schemas.microsoft.com/office/drawing/2014/main" id="{B5B04EC2-FB8B-4C63-A9B2-9FD22274F4F5}"/>
              </a:ext>
            </a:extLst>
          </p:cNvPr>
          <p:cNvCxnSpPr>
            <a:cxnSpLocks/>
          </p:cNvCxnSpPr>
          <p:nvPr userDrawn="1"/>
        </p:nvCxnSpPr>
        <p:spPr>
          <a:xfrm flipH="1">
            <a:off x="405816" y="6501388"/>
            <a:ext cx="992947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7C07026-0CB1-1FEE-9099-F1A0370EF635}"/>
              </a:ext>
            </a:extLst>
          </p:cNvPr>
          <p:cNvSpPr txBox="1"/>
          <p:nvPr userDrawn="1"/>
        </p:nvSpPr>
        <p:spPr>
          <a:xfrm>
            <a:off x="11756183" y="6575066"/>
            <a:ext cx="3385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DB43B9F4-5619-48B9-BC39-FC98A23A3B26}" type="slidenum">
              <a:rPr lang="en-IN" sz="100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‹#›</a:t>
            </a:fld>
            <a:endParaRPr lang="en-IN" sz="1000" dirty="0">
              <a:solidFill>
                <a:schemeClr val="tx1">
                  <a:lumMod val="50000"/>
                  <a:lumOff val="50000"/>
                </a:schemeClr>
              </a:solidFill>
              <a:latin typeface="Open Sans Condensed ExtraBold" pitchFamily="2" charset="0"/>
              <a:ea typeface="Open Sans Condensed ExtraBold" pitchFamily="2" charset="0"/>
              <a:cs typeface="Open Sans Condensed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159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6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8A2639-907D-58CD-6666-08B4992891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247" y="3558200"/>
            <a:ext cx="1942544" cy="1664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08BF56-A410-C584-A8CC-52E99E2F9DBE}"/>
              </a:ext>
            </a:extLst>
          </p:cNvPr>
          <p:cNvSpPr txBox="1"/>
          <p:nvPr/>
        </p:nvSpPr>
        <p:spPr>
          <a:xfrm>
            <a:off x="5624090" y="2842107"/>
            <a:ext cx="1338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kern="1500" spc="10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PSPD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820B13-1144-D384-1755-CDB226244E65}"/>
              </a:ext>
            </a:extLst>
          </p:cNvPr>
          <p:cNvSpPr txBox="1"/>
          <p:nvPr/>
        </p:nvSpPr>
        <p:spPr>
          <a:xfrm>
            <a:off x="5619898" y="3220536"/>
            <a:ext cx="12152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ANALYTICS</a:t>
            </a:r>
            <a:endParaRPr lang="en-IN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811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1C0AE29-31EA-4B51-8E4C-F2DD5D2EC0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27" y="767582"/>
            <a:ext cx="1942544" cy="1664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D98E42-D979-610A-F023-AE33F84A3485}"/>
              </a:ext>
            </a:extLst>
          </p:cNvPr>
          <p:cNvSpPr txBox="1"/>
          <p:nvPr/>
        </p:nvSpPr>
        <p:spPr>
          <a:xfrm>
            <a:off x="346085" y="279316"/>
            <a:ext cx="176683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SOLUTION</a:t>
            </a:r>
            <a:endParaRPr lang="en-IN" sz="2400" dirty="0">
              <a:solidFill>
                <a:schemeClr val="bg1">
                  <a:lumMod val="50000"/>
                </a:schemeClr>
              </a:solidFill>
              <a:latin typeface="Open Sans Condensed ExtraBold" pitchFamily="2" charset="0"/>
              <a:ea typeface="Open Sans Condensed ExtraBold" pitchFamily="2" charset="0"/>
              <a:cs typeface="Open Sans Condensed ExtraBold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1336A7-5BFC-1459-D2F1-15E87EBC055A}"/>
              </a:ext>
            </a:extLst>
          </p:cNvPr>
          <p:cNvSpPr txBox="1"/>
          <p:nvPr/>
        </p:nvSpPr>
        <p:spPr>
          <a:xfrm>
            <a:off x="974088" y="4300117"/>
            <a:ext cx="14988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Satellite imaging</a:t>
            </a: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3CBE970D-C832-D15F-7793-A2B47D7FE7AD}"/>
              </a:ext>
            </a:extLst>
          </p:cNvPr>
          <p:cNvSpPr/>
          <p:nvPr/>
        </p:nvSpPr>
        <p:spPr>
          <a:xfrm>
            <a:off x="2139320" y="2400422"/>
            <a:ext cx="1878227" cy="1791731"/>
          </a:xfrm>
          <a:prstGeom prst="triangle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9B0048"/>
              </a:solidFill>
              <a:latin typeface="Oswald Regular" panose="02000503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A4B4DE-A097-92AF-6855-93172B5117ED}"/>
              </a:ext>
            </a:extLst>
          </p:cNvPr>
          <p:cNvSpPr txBox="1"/>
          <p:nvPr/>
        </p:nvSpPr>
        <p:spPr>
          <a:xfrm>
            <a:off x="1604117" y="1614131"/>
            <a:ext cx="2948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defRPr>
            </a:lvl1pPr>
          </a:lstStyle>
          <a:p>
            <a:r>
              <a:rPr lang="en-US" dirty="0"/>
              <a:t>Plant feature engineering for potential area</a:t>
            </a:r>
            <a:endParaRPr lang="en-I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63CFB0-0533-E09B-3422-F0E8EDB37721}"/>
              </a:ext>
            </a:extLst>
          </p:cNvPr>
          <p:cNvSpPr txBox="1"/>
          <p:nvPr/>
        </p:nvSpPr>
        <p:spPr>
          <a:xfrm>
            <a:off x="3335867" y="4300117"/>
            <a:ext cx="223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defRPr>
            </a:lvl1pPr>
          </a:lstStyle>
          <a:p>
            <a:r>
              <a:rPr lang="en-US" dirty="0"/>
              <a:t>Recommendation</a:t>
            </a:r>
          </a:p>
          <a:p>
            <a:r>
              <a:rPr lang="en-US" dirty="0"/>
              <a:t>Engine</a:t>
            </a:r>
            <a:endParaRPr lang="en-I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FC4ADB-2174-D077-FBA8-E4C7C8FBD7D6}"/>
              </a:ext>
            </a:extLst>
          </p:cNvPr>
          <p:cNvSpPr txBox="1"/>
          <p:nvPr/>
        </p:nvSpPr>
        <p:spPr>
          <a:xfrm>
            <a:off x="7851336" y="1647238"/>
            <a:ext cx="2467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POTENTIAL IMPACT @ POC level</a:t>
            </a:r>
            <a:endParaRPr lang="en-IN" sz="1400" dirty="0">
              <a:latin typeface="Open Sans Condensed ExtraBold" pitchFamily="2" charset="0"/>
              <a:ea typeface="Open Sans Condensed ExtraBold" pitchFamily="2" charset="0"/>
              <a:cs typeface="Open Sans Condensed ExtraBold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35F1DE-E52E-87CC-B11B-1FF6DF144274}"/>
              </a:ext>
            </a:extLst>
          </p:cNvPr>
          <p:cNvSpPr txBox="1"/>
          <p:nvPr/>
        </p:nvSpPr>
        <p:spPr>
          <a:xfrm>
            <a:off x="7883125" y="4304647"/>
            <a:ext cx="8212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cap="all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Tangible</a:t>
            </a:r>
            <a:endParaRPr lang="en-IN" sz="1000" cap="all" dirty="0">
              <a:latin typeface="Open Sans Condensed ExtraBold" pitchFamily="2" charset="0"/>
              <a:ea typeface="Open Sans Condensed ExtraBold" pitchFamily="2" charset="0"/>
              <a:cs typeface="Open Sans Condensed ExtraBold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941097-D06C-B917-A891-6706DF2A6851}"/>
              </a:ext>
            </a:extLst>
          </p:cNvPr>
          <p:cNvSpPr txBox="1"/>
          <p:nvPr/>
        </p:nvSpPr>
        <p:spPr>
          <a:xfrm>
            <a:off x="7883125" y="4455867"/>
            <a:ext cx="216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cap="all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Intangible (scale - NA)</a:t>
            </a:r>
            <a:endParaRPr lang="en-IN" sz="1000" cap="all" dirty="0">
              <a:latin typeface="Open Sans Condensed ExtraBold" pitchFamily="2" charset="0"/>
              <a:ea typeface="Open Sans Condensed ExtraBold" pitchFamily="2" charset="0"/>
              <a:cs typeface="Open Sans Condensed ExtraBold" pitchFamily="2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8A75D87-6212-0768-1AA8-2194756DB0C0}"/>
              </a:ext>
            </a:extLst>
          </p:cNvPr>
          <p:cNvSpPr/>
          <p:nvPr/>
        </p:nvSpPr>
        <p:spPr>
          <a:xfrm rot="5400000">
            <a:off x="7770673" y="4377729"/>
            <a:ext cx="53410" cy="100056"/>
          </a:xfrm>
          <a:prstGeom prst="roundRect">
            <a:avLst>
              <a:gd name="adj" fmla="val 16277"/>
            </a:avLst>
          </a:prstGeom>
          <a:gradFill>
            <a:gsLst>
              <a:gs pos="59000">
                <a:schemeClr val="accent6">
                  <a:lumMod val="50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9B0048"/>
              </a:solidFill>
              <a:latin typeface="Open Sans Condensed ExtraBold" pitchFamily="2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A775512-C4AD-9D7C-7D31-69DE76BB7F80}"/>
              </a:ext>
            </a:extLst>
          </p:cNvPr>
          <p:cNvSpPr/>
          <p:nvPr/>
        </p:nvSpPr>
        <p:spPr>
          <a:xfrm rot="5400000">
            <a:off x="7770673" y="4528949"/>
            <a:ext cx="53410" cy="100056"/>
          </a:xfrm>
          <a:prstGeom prst="roundRect">
            <a:avLst>
              <a:gd name="adj" fmla="val 16277"/>
            </a:avLst>
          </a:prstGeom>
          <a:gradFill>
            <a:gsLst>
              <a:gs pos="59000">
                <a:srgbClr val="872A61"/>
              </a:gs>
              <a:gs pos="100000">
                <a:srgbClr val="A568D2"/>
              </a:gs>
            </a:gsLst>
            <a:lin ang="5400000" scaled="1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9B0048"/>
              </a:solidFill>
              <a:latin typeface="Open Sans Condensed ExtraBold" pitchFamily="2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6CA7575-A9AA-5CE9-C5EC-C2A0CECAA9D1}"/>
              </a:ext>
            </a:extLst>
          </p:cNvPr>
          <p:cNvCxnSpPr>
            <a:cxnSpLocks/>
          </p:cNvCxnSpPr>
          <p:nvPr/>
        </p:nvCxnSpPr>
        <p:spPr>
          <a:xfrm rot="5400000">
            <a:off x="9540531" y="395746"/>
            <a:ext cx="0" cy="3586362"/>
          </a:xfrm>
          <a:prstGeom prst="line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95645-B48F-6331-2444-A4D61AAD884E}"/>
              </a:ext>
            </a:extLst>
          </p:cNvPr>
          <p:cNvCxnSpPr>
            <a:cxnSpLocks/>
          </p:cNvCxnSpPr>
          <p:nvPr/>
        </p:nvCxnSpPr>
        <p:spPr>
          <a:xfrm rot="5400000">
            <a:off x="7665633" y="2270645"/>
            <a:ext cx="163435" cy="0"/>
          </a:xfrm>
          <a:prstGeom prst="line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F6A7036-CE57-DADB-559F-936CCDFEA357}"/>
              </a:ext>
            </a:extLst>
          </p:cNvPr>
          <p:cNvCxnSpPr>
            <a:cxnSpLocks/>
          </p:cNvCxnSpPr>
          <p:nvPr/>
        </p:nvCxnSpPr>
        <p:spPr>
          <a:xfrm rot="5400000">
            <a:off x="11251995" y="2270645"/>
            <a:ext cx="163435" cy="0"/>
          </a:xfrm>
          <a:prstGeom prst="line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9DA9604-3E41-01E6-FEF9-BDDE743FAC93}"/>
              </a:ext>
            </a:extLst>
          </p:cNvPr>
          <p:cNvSpPr txBox="1"/>
          <p:nvPr/>
        </p:nvSpPr>
        <p:spPr>
          <a:xfrm>
            <a:off x="7787993" y="2236899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&lt;1</a:t>
            </a:r>
            <a:r>
              <a:rPr lang="en-US" sz="800" baseline="300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Cr</a:t>
            </a:r>
            <a:endParaRPr lang="en-IN" sz="800" baseline="30000" dirty="0">
              <a:latin typeface="Open Sans Condensed ExtraBold" pitchFamily="2" charset="0"/>
              <a:ea typeface="Open Sans Condensed ExtraBold" pitchFamily="2" charset="0"/>
              <a:cs typeface="Open Sans Condensed ExtraBold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45F6A0-9799-FDA4-E319-E23B52276F68}"/>
              </a:ext>
            </a:extLst>
          </p:cNvPr>
          <p:cNvSpPr txBox="1"/>
          <p:nvPr/>
        </p:nvSpPr>
        <p:spPr>
          <a:xfrm>
            <a:off x="8548766" y="2236899"/>
            <a:ext cx="38183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1-5</a:t>
            </a:r>
            <a:r>
              <a:rPr lang="en-US" sz="800" baseline="300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Cr</a:t>
            </a:r>
            <a:endParaRPr lang="en-IN" sz="800" baseline="30000" dirty="0">
              <a:latin typeface="Open Sans Condensed ExtraBold" pitchFamily="2" charset="0"/>
              <a:ea typeface="Open Sans Condensed ExtraBold" pitchFamily="2" charset="0"/>
              <a:cs typeface="Open Sans Condensed ExtraBold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2E510B-585E-249D-4BF8-8599B90A3615}"/>
              </a:ext>
            </a:extLst>
          </p:cNvPr>
          <p:cNvSpPr txBox="1"/>
          <p:nvPr/>
        </p:nvSpPr>
        <p:spPr>
          <a:xfrm>
            <a:off x="9300723" y="2236899"/>
            <a:ext cx="4331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5-10</a:t>
            </a:r>
            <a:r>
              <a:rPr lang="en-US" sz="800" baseline="300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Cr</a:t>
            </a:r>
            <a:endParaRPr lang="en-IN" sz="800" baseline="30000" dirty="0">
              <a:latin typeface="Open Sans Condensed ExtraBold" pitchFamily="2" charset="0"/>
              <a:ea typeface="Open Sans Condensed ExtraBold" pitchFamily="2" charset="0"/>
              <a:cs typeface="Open Sans Condensed ExtraBold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F70096-BD46-69FE-2946-681C56B3C9ED}"/>
              </a:ext>
            </a:extLst>
          </p:cNvPr>
          <p:cNvSpPr txBox="1"/>
          <p:nvPr/>
        </p:nvSpPr>
        <p:spPr>
          <a:xfrm>
            <a:off x="10052680" y="2236899"/>
            <a:ext cx="4844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10-50</a:t>
            </a:r>
            <a:r>
              <a:rPr lang="en-US" sz="800" baseline="300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Cr</a:t>
            </a:r>
            <a:endParaRPr lang="en-IN" sz="800" baseline="30000" dirty="0">
              <a:latin typeface="Open Sans Condensed ExtraBold" pitchFamily="2" charset="0"/>
              <a:ea typeface="Open Sans Condensed ExtraBold" pitchFamily="2" charset="0"/>
              <a:cs typeface="Open Sans Condensed ExtraBold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F0E315-9D6E-0606-DD5D-E22CF28D4EF8}"/>
              </a:ext>
            </a:extLst>
          </p:cNvPr>
          <p:cNvSpPr txBox="1"/>
          <p:nvPr/>
        </p:nvSpPr>
        <p:spPr>
          <a:xfrm>
            <a:off x="10847116" y="2236899"/>
            <a:ext cx="4507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&lt;100</a:t>
            </a:r>
            <a:r>
              <a:rPr lang="en-US" sz="800" baseline="300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Cr</a:t>
            </a:r>
            <a:endParaRPr lang="en-IN" sz="800" baseline="30000" dirty="0">
              <a:latin typeface="Open Sans Condensed ExtraBold" pitchFamily="2" charset="0"/>
              <a:ea typeface="Open Sans Condensed ExtraBold" pitchFamily="2" charset="0"/>
              <a:cs typeface="Open Sans Condensed ExtraBold" pitchFamily="2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AC91EFA-1219-6037-ADEA-486DBC98D6BD}"/>
              </a:ext>
            </a:extLst>
          </p:cNvPr>
          <p:cNvCxnSpPr>
            <a:cxnSpLocks/>
          </p:cNvCxnSpPr>
          <p:nvPr/>
        </p:nvCxnSpPr>
        <p:spPr>
          <a:xfrm>
            <a:off x="7957494" y="2188927"/>
            <a:ext cx="0" cy="7975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A14A7F3-D257-BAAC-3487-712AC9B22150}"/>
              </a:ext>
            </a:extLst>
          </p:cNvPr>
          <p:cNvCxnSpPr>
            <a:cxnSpLocks/>
          </p:cNvCxnSpPr>
          <p:nvPr/>
        </p:nvCxnSpPr>
        <p:spPr>
          <a:xfrm>
            <a:off x="8733782" y="2184513"/>
            <a:ext cx="0" cy="7975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9A5AD0D-B147-C543-FAD5-9A9950A0F110}"/>
              </a:ext>
            </a:extLst>
          </p:cNvPr>
          <p:cNvCxnSpPr>
            <a:cxnSpLocks/>
          </p:cNvCxnSpPr>
          <p:nvPr/>
        </p:nvCxnSpPr>
        <p:spPr>
          <a:xfrm>
            <a:off x="9512451" y="2188659"/>
            <a:ext cx="0" cy="7975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818C49A-E851-9F12-0D5B-B8B4C0FC50BF}"/>
              </a:ext>
            </a:extLst>
          </p:cNvPr>
          <p:cNvCxnSpPr>
            <a:cxnSpLocks/>
          </p:cNvCxnSpPr>
          <p:nvPr/>
        </p:nvCxnSpPr>
        <p:spPr>
          <a:xfrm>
            <a:off x="10276832" y="2184513"/>
            <a:ext cx="0" cy="7975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1AE5B23-129B-3B3E-DC05-116A6A4A07BE}"/>
              </a:ext>
            </a:extLst>
          </p:cNvPr>
          <p:cNvCxnSpPr>
            <a:cxnSpLocks/>
          </p:cNvCxnSpPr>
          <p:nvPr/>
        </p:nvCxnSpPr>
        <p:spPr>
          <a:xfrm>
            <a:off x="11069788" y="2184513"/>
            <a:ext cx="0" cy="7975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7BF0C7C-38B2-4EBE-4D77-DA93179DEFC6}"/>
              </a:ext>
            </a:extLst>
          </p:cNvPr>
          <p:cNvSpPr/>
          <p:nvPr/>
        </p:nvSpPr>
        <p:spPr>
          <a:xfrm rot="5400000" flipH="1">
            <a:off x="8228631" y="2189900"/>
            <a:ext cx="45719" cy="1066556"/>
          </a:xfrm>
          <a:prstGeom prst="roundRect">
            <a:avLst>
              <a:gd name="adj" fmla="val 16277"/>
            </a:avLst>
          </a:prstGeom>
          <a:gradFill>
            <a:gsLst>
              <a:gs pos="59000">
                <a:schemeClr val="accent6">
                  <a:lumMod val="50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9B0048"/>
              </a:solidFill>
              <a:latin typeface="Open Sans Condensed ExtraBold" pitchFamily="2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1BFFBF3-38E3-2C4C-E3B0-145CAE91C633}"/>
              </a:ext>
            </a:extLst>
          </p:cNvPr>
          <p:cNvSpPr/>
          <p:nvPr/>
        </p:nvSpPr>
        <p:spPr>
          <a:xfrm rot="5400000" flipH="1">
            <a:off x="8476998" y="1990328"/>
            <a:ext cx="45719" cy="1563292"/>
          </a:xfrm>
          <a:prstGeom prst="roundRect">
            <a:avLst>
              <a:gd name="adj" fmla="val 16277"/>
            </a:avLst>
          </a:prstGeom>
          <a:gradFill>
            <a:gsLst>
              <a:gs pos="59000">
                <a:srgbClr val="872A61"/>
              </a:gs>
              <a:gs pos="100000">
                <a:srgbClr val="A568D2"/>
              </a:gs>
            </a:gsLst>
            <a:lin ang="5400000" scaled="1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9B0048"/>
              </a:solidFill>
              <a:latin typeface="Open Sans Condensed ExtraBold" pitchFamily="2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5F0C942-4360-2173-E966-A94CF2B2C0DD}"/>
              </a:ext>
            </a:extLst>
          </p:cNvPr>
          <p:cNvSpPr/>
          <p:nvPr/>
        </p:nvSpPr>
        <p:spPr>
          <a:xfrm rot="5400000">
            <a:off x="8003108" y="2834699"/>
            <a:ext cx="45719" cy="616959"/>
          </a:xfrm>
          <a:prstGeom prst="roundRect">
            <a:avLst>
              <a:gd name="adj" fmla="val 16277"/>
            </a:avLst>
          </a:prstGeom>
          <a:gradFill>
            <a:gsLst>
              <a:gs pos="59000">
                <a:schemeClr val="accent6">
                  <a:lumMod val="50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9B0048"/>
              </a:solidFill>
              <a:latin typeface="Open Sans Condensed ExtraBold" pitchFamily="2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DC17026-7045-7EEF-0B50-0E48B6F6EB34}"/>
              </a:ext>
            </a:extLst>
          </p:cNvPr>
          <p:cNvSpPr/>
          <p:nvPr/>
        </p:nvSpPr>
        <p:spPr>
          <a:xfrm rot="5400000">
            <a:off x="7748742" y="3137859"/>
            <a:ext cx="45721" cy="108231"/>
          </a:xfrm>
          <a:prstGeom prst="roundRect">
            <a:avLst>
              <a:gd name="adj" fmla="val 16277"/>
            </a:avLst>
          </a:prstGeom>
          <a:gradFill>
            <a:gsLst>
              <a:gs pos="59000">
                <a:srgbClr val="872A61"/>
              </a:gs>
              <a:gs pos="100000">
                <a:srgbClr val="A568D2"/>
              </a:gs>
            </a:gsLst>
            <a:lin ang="5400000" scaled="1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9B0048"/>
              </a:solidFill>
              <a:latin typeface="Open Sans Condensed ExtraBold" pitchFamily="2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D15A3AD-B917-5187-F8A6-37E5EFBD00B0}"/>
              </a:ext>
            </a:extLst>
          </p:cNvPr>
          <p:cNvSpPr/>
          <p:nvPr/>
        </p:nvSpPr>
        <p:spPr>
          <a:xfrm rot="5400000">
            <a:off x="7930059" y="3427079"/>
            <a:ext cx="45719" cy="470860"/>
          </a:xfrm>
          <a:prstGeom prst="roundRect">
            <a:avLst>
              <a:gd name="adj" fmla="val 16277"/>
            </a:avLst>
          </a:prstGeom>
          <a:gradFill>
            <a:gsLst>
              <a:gs pos="59000">
                <a:schemeClr val="accent6">
                  <a:lumMod val="50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9B0048"/>
              </a:solidFill>
              <a:latin typeface="Open Sans Condensed ExtraBold" pitchFamily="2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9FD4417-446F-6162-BB2D-C87658447A65}"/>
              </a:ext>
            </a:extLst>
          </p:cNvPr>
          <p:cNvSpPr/>
          <p:nvPr/>
        </p:nvSpPr>
        <p:spPr>
          <a:xfrm rot="5400000">
            <a:off x="8650050" y="2755880"/>
            <a:ext cx="45721" cy="1910847"/>
          </a:xfrm>
          <a:prstGeom prst="roundRect">
            <a:avLst>
              <a:gd name="adj" fmla="val 16277"/>
            </a:avLst>
          </a:prstGeom>
          <a:gradFill>
            <a:gsLst>
              <a:gs pos="59000">
                <a:srgbClr val="872A61"/>
              </a:gs>
              <a:gs pos="100000">
                <a:srgbClr val="A568D2"/>
              </a:gs>
            </a:gsLst>
            <a:lin ang="5400000" scaled="1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9B0048"/>
              </a:solidFill>
              <a:latin typeface="Open Sans Condensed ExtraBold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AFCEAF7-BE6E-9AFE-0ADE-402397D4940C}"/>
              </a:ext>
            </a:extLst>
          </p:cNvPr>
          <p:cNvSpPr txBox="1"/>
          <p:nvPr/>
        </p:nvSpPr>
        <p:spPr>
          <a:xfrm>
            <a:off x="6742938" y="3549497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Recommendation</a:t>
            </a:r>
          </a:p>
          <a:p>
            <a:pPr algn="r"/>
            <a:r>
              <a:rPr lang="en-US" sz="9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Engine</a:t>
            </a:r>
            <a:endParaRPr lang="en-IN" sz="900" dirty="0">
              <a:latin typeface="Open Sans Condensed ExtraBold" pitchFamily="2" charset="0"/>
              <a:ea typeface="Open Sans Condensed ExtraBold" pitchFamily="2" charset="0"/>
              <a:cs typeface="Open Sans Condensed ExtraBold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8770DB9-7944-22FC-06C0-8F01C26FE084}"/>
              </a:ext>
            </a:extLst>
          </p:cNvPr>
          <p:cNvSpPr txBox="1"/>
          <p:nvPr/>
        </p:nvSpPr>
        <p:spPr>
          <a:xfrm>
            <a:off x="6250809" y="2561134"/>
            <a:ext cx="1496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Assessment, Enumeration, sequestration</a:t>
            </a:r>
            <a:endParaRPr lang="en-IN" sz="900" dirty="0">
              <a:latin typeface="Open Sans Condensed ExtraBold" pitchFamily="2" charset="0"/>
              <a:ea typeface="Open Sans Condensed ExtraBold" pitchFamily="2" charset="0"/>
              <a:cs typeface="Open Sans Condensed ExtraBold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F10AAEB-AB96-A019-26CA-2766EE47BB17}"/>
              </a:ext>
            </a:extLst>
          </p:cNvPr>
          <p:cNvSpPr txBox="1"/>
          <p:nvPr/>
        </p:nvSpPr>
        <p:spPr>
          <a:xfrm>
            <a:off x="6250809" y="3018128"/>
            <a:ext cx="1496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Potential area</a:t>
            </a:r>
          </a:p>
          <a:p>
            <a:pPr algn="r"/>
            <a:r>
              <a:rPr lang="en-US" sz="9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Identification</a:t>
            </a:r>
            <a:endParaRPr lang="en-IN" sz="900" dirty="0">
              <a:latin typeface="Open Sans Condensed ExtraBold" pitchFamily="2" charset="0"/>
              <a:ea typeface="Open Sans Condensed ExtraBold" pitchFamily="2" charset="0"/>
              <a:cs typeface="Open Sans Condensed ExtraBold" pitchFamily="2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8721F07-9361-34DB-B555-5FE1811B76DB}"/>
              </a:ext>
            </a:extLst>
          </p:cNvPr>
          <p:cNvSpPr/>
          <p:nvPr/>
        </p:nvSpPr>
        <p:spPr>
          <a:xfrm>
            <a:off x="3899065" y="4096987"/>
            <a:ext cx="190005" cy="19000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9B0048"/>
              </a:solidFill>
              <a:latin typeface="Oswald Regular" panose="02000503000000000000" pitchFamily="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62659E6-32B9-F53C-7A73-CC86E1F60D27}"/>
              </a:ext>
            </a:extLst>
          </p:cNvPr>
          <p:cNvSpPr/>
          <p:nvPr/>
        </p:nvSpPr>
        <p:spPr>
          <a:xfrm>
            <a:off x="2067797" y="4080260"/>
            <a:ext cx="190005" cy="19000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9B0048"/>
              </a:solidFill>
              <a:latin typeface="Oswald Regular" panose="02000503000000000000" pitchFamily="2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785B5AF-8AEF-3D5A-021C-B5B56199A812}"/>
              </a:ext>
            </a:extLst>
          </p:cNvPr>
          <p:cNvSpPr/>
          <p:nvPr/>
        </p:nvSpPr>
        <p:spPr>
          <a:xfrm>
            <a:off x="2983429" y="2270645"/>
            <a:ext cx="190005" cy="19000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9B0048"/>
              </a:solidFill>
              <a:latin typeface="Oswald Regular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353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1C0AE29-31EA-4B51-8E4C-F2DD5D2EC0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28" y="750077"/>
            <a:ext cx="1942544" cy="1664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D98E42-D979-610A-F023-AE33F84A3485}"/>
              </a:ext>
            </a:extLst>
          </p:cNvPr>
          <p:cNvSpPr txBox="1"/>
          <p:nvPr/>
        </p:nvSpPr>
        <p:spPr>
          <a:xfrm>
            <a:off x="491160" y="279316"/>
            <a:ext cx="14766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SO FAR..</a:t>
            </a:r>
            <a:endParaRPr lang="en-IN" sz="2400" dirty="0">
              <a:solidFill>
                <a:schemeClr val="bg1">
                  <a:lumMod val="50000"/>
                </a:schemeClr>
              </a:solidFill>
              <a:latin typeface="Open Sans Condensed ExtraBold" pitchFamily="2" charset="0"/>
              <a:ea typeface="Open Sans Condensed ExtraBold" pitchFamily="2" charset="0"/>
              <a:cs typeface="Open Sans Condensed ExtraBold" pitchFamily="2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71EA9E8E-7609-7EB1-3DC9-B7A993148082}"/>
              </a:ext>
            </a:extLst>
          </p:cNvPr>
          <p:cNvSpPr/>
          <p:nvPr/>
        </p:nvSpPr>
        <p:spPr>
          <a:xfrm>
            <a:off x="1876368" y="3066588"/>
            <a:ext cx="1054660" cy="105466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31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900" b="1" dirty="0">
              <a:solidFill>
                <a:srgbClr val="008080"/>
              </a:solidFill>
              <a:latin typeface="Segoe UI Semibold" panose="020B0702040204020203" pitchFamily="34" charset="0"/>
              <a:ea typeface="Open Sans Condensed" panose="020B0604020202020204" charset="0"/>
              <a:cs typeface="Segoe UI Semibold" panose="020B0702040204020203" pitchFamily="34" charset="0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8512BF0E-B64D-080A-6C1A-5255CACAD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3016" y="2432831"/>
            <a:ext cx="954399" cy="82425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F2ECB9E-446F-FFC0-8F55-927B0FA528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766377" y="2033220"/>
            <a:ext cx="648700" cy="504365"/>
          </a:xfrm>
          <a:prstGeom prst="rect">
            <a:avLst/>
          </a:prstGeom>
        </p:spPr>
      </p:pic>
      <p:sp>
        <p:nvSpPr>
          <p:cNvPr id="57" name="Oval 56">
            <a:extLst>
              <a:ext uri="{FF2B5EF4-FFF2-40B4-BE49-F238E27FC236}">
                <a16:creationId xmlns:a16="http://schemas.microsoft.com/office/drawing/2014/main" id="{20AB216F-4487-5E81-D6C5-918D9C3FA000}"/>
              </a:ext>
            </a:extLst>
          </p:cNvPr>
          <p:cNvSpPr/>
          <p:nvPr/>
        </p:nvSpPr>
        <p:spPr>
          <a:xfrm>
            <a:off x="3026209" y="3995513"/>
            <a:ext cx="1054660" cy="1054660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31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900" b="1" dirty="0">
              <a:solidFill>
                <a:srgbClr val="008080"/>
              </a:solidFill>
              <a:latin typeface="Segoe UI Semibold" panose="020B0702040204020203" pitchFamily="34" charset="0"/>
              <a:ea typeface="Open Sans Condensed" panose="020B0604020202020204" charset="0"/>
              <a:cs typeface="Segoe UI Semibold" panose="020B0702040204020203" pitchFamily="34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E84ED6A3-86C1-490F-F72B-FA5ED37025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7599" y="3285207"/>
            <a:ext cx="917403" cy="651782"/>
          </a:xfrm>
          <a:prstGeom prst="rect">
            <a:avLst/>
          </a:prstGeom>
        </p:spPr>
      </p:pic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AE754F90-50C6-2040-37CC-EEE1C4FD2899}"/>
              </a:ext>
            </a:extLst>
          </p:cNvPr>
          <p:cNvSpPr/>
          <p:nvPr/>
        </p:nvSpPr>
        <p:spPr>
          <a:xfrm flipV="1">
            <a:off x="3013164" y="3495045"/>
            <a:ext cx="401913" cy="161653"/>
          </a:xfrm>
          <a:custGeom>
            <a:avLst/>
            <a:gdLst>
              <a:gd name="connsiteX0" fmla="*/ 0 w 799253"/>
              <a:gd name="connsiteY0" fmla="*/ 0 h 860213"/>
              <a:gd name="connsiteX1" fmla="*/ 413173 w 799253"/>
              <a:gd name="connsiteY1" fmla="*/ 230293 h 860213"/>
              <a:gd name="connsiteX2" fmla="*/ 799253 w 799253"/>
              <a:gd name="connsiteY2" fmla="*/ 860213 h 860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9253" h="860213">
                <a:moveTo>
                  <a:pt x="0" y="0"/>
                </a:moveTo>
                <a:cubicBezTo>
                  <a:pt x="139982" y="43462"/>
                  <a:pt x="279964" y="86924"/>
                  <a:pt x="413173" y="230293"/>
                </a:cubicBezTo>
                <a:cubicBezTo>
                  <a:pt x="546382" y="373662"/>
                  <a:pt x="672817" y="616937"/>
                  <a:pt x="799253" y="860213"/>
                </a:cubicBezTo>
              </a:path>
            </a:pathLst>
          </a:custGeom>
          <a:noFill/>
          <a:ln w="3175">
            <a:solidFill>
              <a:schemeClr val="accent6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1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1E39523E-CBE2-510E-A6A3-99467D611CD2}"/>
              </a:ext>
            </a:extLst>
          </p:cNvPr>
          <p:cNvSpPr/>
          <p:nvPr/>
        </p:nvSpPr>
        <p:spPr>
          <a:xfrm>
            <a:off x="3024017" y="3654505"/>
            <a:ext cx="401913" cy="161653"/>
          </a:xfrm>
          <a:custGeom>
            <a:avLst/>
            <a:gdLst>
              <a:gd name="connsiteX0" fmla="*/ 0 w 799253"/>
              <a:gd name="connsiteY0" fmla="*/ 0 h 860213"/>
              <a:gd name="connsiteX1" fmla="*/ 413173 w 799253"/>
              <a:gd name="connsiteY1" fmla="*/ 230293 h 860213"/>
              <a:gd name="connsiteX2" fmla="*/ 799253 w 799253"/>
              <a:gd name="connsiteY2" fmla="*/ 860213 h 860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9253" h="860213">
                <a:moveTo>
                  <a:pt x="0" y="0"/>
                </a:moveTo>
                <a:cubicBezTo>
                  <a:pt x="139982" y="43462"/>
                  <a:pt x="279964" y="86924"/>
                  <a:pt x="413173" y="230293"/>
                </a:cubicBezTo>
                <a:cubicBezTo>
                  <a:pt x="546382" y="373662"/>
                  <a:pt x="672817" y="616937"/>
                  <a:pt x="799253" y="860213"/>
                </a:cubicBezTo>
              </a:path>
            </a:pathLst>
          </a:custGeom>
          <a:noFill/>
          <a:ln w="3175">
            <a:solidFill>
              <a:schemeClr val="accent6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1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9A8F9AE-2151-57DB-1EFA-FC7880F623F8}"/>
              </a:ext>
            </a:extLst>
          </p:cNvPr>
          <p:cNvSpPr/>
          <p:nvPr/>
        </p:nvSpPr>
        <p:spPr>
          <a:xfrm>
            <a:off x="4080870" y="3063533"/>
            <a:ext cx="401913" cy="161653"/>
          </a:xfrm>
          <a:custGeom>
            <a:avLst/>
            <a:gdLst>
              <a:gd name="connsiteX0" fmla="*/ 0 w 799253"/>
              <a:gd name="connsiteY0" fmla="*/ 0 h 860213"/>
              <a:gd name="connsiteX1" fmla="*/ 413173 w 799253"/>
              <a:gd name="connsiteY1" fmla="*/ 230293 h 860213"/>
              <a:gd name="connsiteX2" fmla="*/ 799253 w 799253"/>
              <a:gd name="connsiteY2" fmla="*/ 860213 h 860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9253" h="860213">
                <a:moveTo>
                  <a:pt x="0" y="0"/>
                </a:moveTo>
                <a:cubicBezTo>
                  <a:pt x="139982" y="43462"/>
                  <a:pt x="279964" y="86924"/>
                  <a:pt x="413173" y="230293"/>
                </a:cubicBezTo>
                <a:cubicBezTo>
                  <a:pt x="546382" y="373662"/>
                  <a:pt x="672817" y="616937"/>
                  <a:pt x="799253" y="860213"/>
                </a:cubicBezTo>
              </a:path>
            </a:pathLst>
          </a:custGeom>
          <a:noFill/>
          <a:ln w="3175">
            <a:solidFill>
              <a:schemeClr val="accent6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1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8B5EEAFF-01A0-148F-0567-0B6BE2CFA11D}"/>
              </a:ext>
            </a:extLst>
          </p:cNvPr>
          <p:cNvSpPr/>
          <p:nvPr/>
        </p:nvSpPr>
        <p:spPr>
          <a:xfrm flipV="1">
            <a:off x="4080870" y="4164725"/>
            <a:ext cx="401913" cy="161653"/>
          </a:xfrm>
          <a:custGeom>
            <a:avLst/>
            <a:gdLst>
              <a:gd name="connsiteX0" fmla="*/ 0 w 799253"/>
              <a:gd name="connsiteY0" fmla="*/ 0 h 860213"/>
              <a:gd name="connsiteX1" fmla="*/ 413173 w 799253"/>
              <a:gd name="connsiteY1" fmla="*/ 230293 h 860213"/>
              <a:gd name="connsiteX2" fmla="*/ 799253 w 799253"/>
              <a:gd name="connsiteY2" fmla="*/ 860213 h 860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9253" h="860213">
                <a:moveTo>
                  <a:pt x="0" y="0"/>
                </a:moveTo>
                <a:cubicBezTo>
                  <a:pt x="139982" y="43462"/>
                  <a:pt x="279964" y="86924"/>
                  <a:pt x="413173" y="230293"/>
                </a:cubicBezTo>
                <a:cubicBezTo>
                  <a:pt x="546382" y="373662"/>
                  <a:pt x="672817" y="616937"/>
                  <a:pt x="799253" y="860213"/>
                </a:cubicBezTo>
              </a:path>
            </a:pathLst>
          </a:custGeom>
          <a:noFill/>
          <a:ln w="3175">
            <a:solidFill>
              <a:schemeClr val="accent6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1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6A90805-D825-2CF0-DFE5-D98A16D71B02}"/>
              </a:ext>
            </a:extLst>
          </p:cNvPr>
          <p:cNvSpPr/>
          <p:nvPr/>
        </p:nvSpPr>
        <p:spPr>
          <a:xfrm>
            <a:off x="5239972" y="3086277"/>
            <a:ext cx="1054660" cy="1054660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 w="31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900" b="1" dirty="0">
              <a:solidFill>
                <a:srgbClr val="008080"/>
              </a:solidFill>
              <a:latin typeface="Segoe UI Semibold" panose="020B0702040204020203" pitchFamily="34" charset="0"/>
              <a:ea typeface="Open Sans Condensed" panose="020B0604020202020204" charset="0"/>
              <a:cs typeface="Segoe UI Semibold" panose="020B0702040204020203" pitchFamily="34" charset="0"/>
            </a:endParaRPr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CEA1EE02-F561-84CB-D6A5-49E470A0E18B}"/>
              </a:ext>
            </a:extLst>
          </p:cNvPr>
          <p:cNvSpPr/>
          <p:nvPr/>
        </p:nvSpPr>
        <p:spPr>
          <a:xfrm>
            <a:off x="5825620" y="3789932"/>
            <a:ext cx="99332" cy="113522"/>
          </a:xfrm>
          <a:custGeom>
            <a:avLst/>
            <a:gdLst>
              <a:gd name="connsiteX0" fmla="*/ 0 w 116681"/>
              <a:gd name="connsiteY0" fmla="*/ 69056 h 133350"/>
              <a:gd name="connsiteX1" fmla="*/ 30956 w 116681"/>
              <a:gd name="connsiteY1" fmla="*/ 116681 h 133350"/>
              <a:gd name="connsiteX2" fmla="*/ 52387 w 116681"/>
              <a:gd name="connsiteY2" fmla="*/ 102393 h 133350"/>
              <a:gd name="connsiteX3" fmla="*/ 66675 w 116681"/>
              <a:gd name="connsiteY3" fmla="*/ 133350 h 133350"/>
              <a:gd name="connsiteX4" fmla="*/ 116681 w 116681"/>
              <a:gd name="connsiteY4" fmla="*/ 100012 h 133350"/>
              <a:gd name="connsiteX5" fmla="*/ 52387 w 116681"/>
              <a:gd name="connsiteY5" fmla="*/ 0 h 133350"/>
              <a:gd name="connsiteX6" fmla="*/ 0 w 116681"/>
              <a:gd name="connsiteY6" fmla="*/ 69056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681" h="133350">
                <a:moveTo>
                  <a:pt x="0" y="69056"/>
                </a:moveTo>
                <a:lnTo>
                  <a:pt x="30956" y="116681"/>
                </a:lnTo>
                <a:lnTo>
                  <a:pt x="52387" y="102393"/>
                </a:lnTo>
                <a:lnTo>
                  <a:pt x="66675" y="133350"/>
                </a:lnTo>
                <a:lnTo>
                  <a:pt x="116681" y="100012"/>
                </a:lnTo>
                <a:lnTo>
                  <a:pt x="52387" y="0"/>
                </a:lnTo>
                <a:lnTo>
                  <a:pt x="0" y="69056"/>
                </a:lnTo>
                <a:close/>
              </a:path>
            </a:pathLst>
          </a:cu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900" b="1" dirty="0">
              <a:solidFill>
                <a:srgbClr val="008080"/>
              </a:solidFill>
              <a:latin typeface="Segoe UI Semibold" panose="020B0702040204020203" pitchFamily="34" charset="0"/>
              <a:ea typeface="Open Sans Condensed" panose="020B0604020202020204" charset="0"/>
              <a:cs typeface="Segoe UI Semibold" panose="020B0702040204020203" pitchFamily="34" charset="0"/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39C9E6AE-3060-1D68-7215-A3CF82416C90}"/>
              </a:ext>
            </a:extLst>
          </p:cNvPr>
          <p:cNvSpPr/>
          <p:nvPr/>
        </p:nvSpPr>
        <p:spPr>
          <a:xfrm>
            <a:off x="5503297" y="3873046"/>
            <a:ext cx="79060" cy="131766"/>
          </a:xfrm>
          <a:custGeom>
            <a:avLst/>
            <a:gdLst>
              <a:gd name="connsiteX0" fmla="*/ 92869 w 92869"/>
              <a:gd name="connsiteY0" fmla="*/ 114300 h 114300"/>
              <a:gd name="connsiteX1" fmla="*/ 92869 w 92869"/>
              <a:gd name="connsiteY1" fmla="*/ 114300 h 114300"/>
              <a:gd name="connsiteX2" fmla="*/ 21431 w 92869"/>
              <a:gd name="connsiteY2" fmla="*/ 0 h 114300"/>
              <a:gd name="connsiteX3" fmla="*/ 0 w 92869"/>
              <a:gd name="connsiteY3" fmla="*/ 21431 h 114300"/>
              <a:gd name="connsiteX4" fmla="*/ 38100 w 92869"/>
              <a:gd name="connsiteY4" fmla="*/ 73819 h 114300"/>
              <a:gd name="connsiteX5" fmla="*/ 11906 w 92869"/>
              <a:gd name="connsiteY5" fmla="*/ 95250 h 114300"/>
              <a:gd name="connsiteX6" fmla="*/ 92869 w 92869"/>
              <a:gd name="connsiteY6" fmla="*/ 114300 h 114300"/>
              <a:gd name="connsiteX0" fmla="*/ 54769 w 92869"/>
              <a:gd name="connsiteY0" fmla="*/ 154781 h 154781"/>
              <a:gd name="connsiteX1" fmla="*/ 92869 w 92869"/>
              <a:gd name="connsiteY1" fmla="*/ 114300 h 154781"/>
              <a:gd name="connsiteX2" fmla="*/ 21431 w 92869"/>
              <a:gd name="connsiteY2" fmla="*/ 0 h 154781"/>
              <a:gd name="connsiteX3" fmla="*/ 0 w 92869"/>
              <a:gd name="connsiteY3" fmla="*/ 21431 h 154781"/>
              <a:gd name="connsiteX4" fmla="*/ 38100 w 92869"/>
              <a:gd name="connsiteY4" fmla="*/ 73819 h 154781"/>
              <a:gd name="connsiteX5" fmla="*/ 11906 w 92869"/>
              <a:gd name="connsiteY5" fmla="*/ 95250 h 154781"/>
              <a:gd name="connsiteX6" fmla="*/ 54769 w 92869"/>
              <a:gd name="connsiteY6" fmla="*/ 154781 h 15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869" h="154781">
                <a:moveTo>
                  <a:pt x="54769" y="154781"/>
                </a:moveTo>
                <a:lnTo>
                  <a:pt x="92869" y="114300"/>
                </a:lnTo>
                <a:lnTo>
                  <a:pt x="21431" y="0"/>
                </a:lnTo>
                <a:lnTo>
                  <a:pt x="0" y="21431"/>
                </a:lnTo>
                <a:lnTo>
                  <a:pt x="38100" y="73819"/>
                </a:lnTo>
                <a:lnTo>
                  <a:pt x="11906" y="95250"/>
                </a:lnTo>
                <a:lnTo>
                  <a:pt x="54769" y="154781"/>
                </a:lnTo>
                <a:close/>
              </a:path>
            </a:pathLst>
          </a:cu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900" b="1" dirty="0">
              <a:solidFill>
                <a:srgbClr val="008080"/>
              </a:solidFill>
              <a:latin typeface="Segoe UI Semibold" panose="020B0702040204020203" pitchFamily="34" charset="0"/>
              <a:ea typeface="Open Sans Condensed" panose="020B0604020202020204" charset="0"/>
              <a:cs typeface="Segoe UI Semibold" panose="020B0702040204020203" pitchFamily="34" charset="0"/>
            </a:endParaRP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2EB718E6-B668-692E-5AC8-B6CFA3200F84}"/>
              </a:ext>
            </a:extLst>
          </p:cNvPr>
          <p:cNvCxnSpPr>
            <a:stCxn id="63" idx="2"/>
            <a:endCxn id="58" idx="3"/>
          </p:cNvCxnSpPr>
          <p:nvPr/>
        </p:nvCxnSpPr>
        <p:spPr>
          <a:xfrm flipH="1" flipV="1">
            <a:off x="5155002" y="3611099"/>
            <a:ext cx="84972" cy="2509"/>
          </a:xfrm>
          <a:prstGeom prst="straightConnector1">
            <a:avLst/>
          </a:prstGeom>
          <a:noFill/>
          <a:ln w="28575">
            <a:solidFill>
              <a:schemeClr val="accent6">
                <a:lumMod val="50000"/>
              </a:schemeClr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4CA80998-97FE-C293-7898-C9A629AB5662}"/>
              </a:ext>
            </a:extLst>
          </p:cNvPr>
          <p:cNvSpPr txBox="1"/>
          <p:nvPr/>
        </p:nvSpPr>
        <p:spPr>
          <a:xfrm>
            <a:off x="2069312" y="4129296"/>
            <a:ext cx="6687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latin typeface="Open Sans Condensed ExtraBold" panose="020B0604020202020204" charset="0"/>
                <a:ea typeface="Open Sans Condensed ExtraBold" panose="020B0604020202020204" charset="0"/>
                <a:cs typeface="Open Sans Condensed ExtraBold" panose="020B0604020202020204" charset="0"/>
              </a:rPr>
              <a:t>Prakasm Dt</a:t>
            </a:r>
            <a:endParaRPr lang="en-IN" sz="800" b="1" dirty="0">
              <a:latin typeface="Open Sans Condensed ExtraBold" panose="020B0604020202020204" charset="0"/>
              <a:ea typeface="Open Sans Condensed ExtraBold" panose="020B0604020202020204" charset="0"/>
              <a:cs typeface="Open Sans Condensed ExtraBold" panose="020B060402020202020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B9E5FB4-48AD-A50A-0E57-B62C46E9754E}"/>
              </a:ext>
            </a:extLst>
          </p:cNvPr>
          <p:cNvSpPr txBox="1"/>
          <p:nvPr/>
        </p:nvSpPr>
        <p:spPr>
          <a:xfrm>
            <a:off x="3179883" y="5050173"/>
            <a:ext cx="7473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latin typeface="Open Sans Condensed ExtraBold" panose="020B0604020202020204" charset="0"/>
                <a:ea typeface="Open Sans Condensed ExtraBold" panose="020B0604020202020204" charset="0"/>
                <a:cs typeface="Open Sans Condensed ExtraBold" panose="020B0604020202020204" charset="0"/>
              </a:rPr>
              <a:t>Training data</a:t>
            </a:r>
            <a:endParaRPr lang="en-IN" sz="800" b="1" dirty="0">
              <a:latin typeface="Open Sans Condensed ExtraBold" panose="020B0604020202020204" charset="0"/>
              <a:ea typeface="Open Sans Condensed ExtraBold" panose="020B0604020202020204" charset="0"/>
              <a:cs typeface="Open Sans Condensed ExtraBold" panose="020B060402020202020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B2EAFA1-6F43-D7E1-F620-709976A0D7C8}"/>
              </a:ext>
            </a:extLst>
          </p:cNvPr>
          <p:cNvSpPr txBox="1"/>
          <p:nvPr/>
        </p:nvSpPr>
        <p:spPr>
          <a:xfrm>
            <a:off x="3413871" y="3220767"/>
            <a:ext cx="81785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latin typeface="Open Sans Condensed ExtraBold" panose="020B0604020202020204" charset="0"/>
                <a:ea typeface="Open Sans Condensed ExtraBold" panose="020B0604020202020204" charset="0"/>
                <a:cs typeface="Open Sans Condensed ExtraBold" panose="020B0604020202020204" charset="0"/>
              </a:rPr>
              <a:t>Satellite Image</a:t>
            </a:r>
            <a:endParaRPr lang="en-IN" sz="800" b="1" dirty="0">
              <a:latin typeface="Open Sans Condensed ExtraBold" panose="020B0604020202020204" charset="0"/>
              <a:ea typeface="Open Sans Condensed ExtraBold" panose="020B0604020202020204" charset="0"/>
              <a:cs typeface="Open Sans Condensed ExtraBold" panose="020B060402020202020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C654F23-11B7-708D-6A8B-09E19E4EC7D4}"/>
              </a:ext>
            </a:extLst>
          </p:cNvPr>
          <p:cNvSpPr txBox="1"/>
          <p:nvPr/>
        </p:nvSpPr>
        <p:spPr>
          <a:xfrm>
            <a:off x="4491824" y="3900713"/>
            <a:ext cx="5677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latin typeface="Open Sans Condensed ExtraBold" panose="020B0604020202020204" charset="0"/>
                <a:ea typeface="Open Sans Condensed ExtraBold" panose="020B0604020202020204" charset="0"/>
                <a:cs typeface="Open Sans Condensed ExtraBold" panose="020B0604020202020204" charset="0"/>
              </a:rPr>
              <a:t>Modified</a:t>
            </a:r>
          </a:p>
          <a:p>
            <a:pPr algn="ctr"/>
            <a:r>
              <a:rPr lang="en-US" sz="800" b="1" dirty="0">
                <a:latin typeface="Open Sans Condensed ExtraBold" panose="020B0604020202020204" charset="0"/>
                <a:ea typeface="Open Sans Condensed ExtraBold" panose="020B0604020202020204" charset="0"/>
                <a:cs typeface="Open Sans Condensed ExtraBold" panose="020B0604020202020204" charset="0"/>
              </a:rPr>
              <a:t>CNN</a:t>
            </a:r>
            <a:r>
              <a:rPr lang="en-US" sz="800" b="1" dirty="0">
                <a:solidFill>
                  <a:srgbClr val="FF0000"/>
                </a:solidFill>
                <a:latin typeface="Open Sans Condensed ExtraBold" panose="020B0604020202020204" charset="0"/>
                <a:ea typeface="Open Sans Condensed ExtraBold" panose="020B0604020202020204" charset="0"/>
                <a:cs typeface="Open Sans Condensed ExtraBold" panose="020B0604020202020204" charset="0"/>
              </a:rPr>
              <a:t>*</a:t>
            </a:r>
            <a:endParaRPr lang="en-IN" sz="800" b="1" dirty="0">
              <a:solidFill>
                <a:srgbClr val="FF0000"/>
              </a:solidFill>
              <a:latin typeface="Open Sans Condensed ExtraBold" panose="020B0604020202020204" charset="0"/>
              <a:ea typeface="Open Sans Condensed ExtraBold" panose="020B0604020202020204" charset="0"/>
              <a:cs typeface="Open Sans Condensed ExtraBold" panose="020B0604020202020204" charset="0"/>
            </a:endParaRP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A2007094-2A54-4C78-FEE6-247D3D6E7D15}"/>
              </a:ext>
            </a:extLst>
          </p:cNvPr>
          <p:cNvSpPr/>
          <p:nvPr/>
        </p:nvSpPr>
        <p:spPr>
          <a:xfrm flipV="1">
            <a:off x="4092628" y="4153546"/>
            <a:ext cx="1537858" cy="514098"/>
          </a:xfrm>
          <a:custGeom>
            <a:avLst/>
            <a:gdLst>
              <a:gd name="connsiteX0" fmla="*/ 0 w 799253"/>
              <a:gd name="connsiteY0" fmla="*/ 0 h 860213"/>
              <a:gd name="connsiteX1" fmla="*/ 413173 w 799253"/>
              <a:gd name="connsiteY1" fmla="*/ 230293 h 860213"/>
              <a:gd name="connsiteX2" fmla="*/ 799253 w 799253"/>
              <a:gd name="connsiteY2" fmla="*/ 860213 h 860213"/>
              <a:gd name="connsiteX0" fmla="*/ 0 w 3218754"/>
              <a:gd name="connsiteY0" fmla="*/ 0 h 2241004"/>
              <a:gd name="connsiteX1" fmla="*/ 413173 w 3218754"/>
              <a:gd name="connsiteY1" fmla="*/ 230293 h 2241004"/>
              <a:gd name="connsiteX2" fmla="*/ 3218754 w 3218754"/>
              <a:gd name="connsiteY2" fmla="*/ 2241004 h 2241004"/>
              <a:gd name="connsiteX0" fmla="*/ 0 w 3218754"/>
              <a:gd name="connsiteY0" fmla="*/ 0 h 2241004"/>
              <a:gd name="connsiteX1" fmla="*/ 1582790 w 3218754"/>
              <a:gd name="connsiteY1" fmla="*/ 813294 h 2241004"/>
              <a:gd name="connsiteX2" fmla="*/ 3218754 w 3218754"/>
              <a:gd name="connsiteY2" fmla="*/ 2241004 h 2241004"/>
              <a:gd name="connsiteX0" fmla="*/ 0 w 3218754"/>
              <a:gd name="connsiteY0" fmla="*/ 0 h 2241004"/>
              <a:gd name="connsiteX1" fmla="*/ 1582790 w 3218754"/>
              <a:gd name="connsiteY1" fmla="*/ 813294 h 2241004"/>
              <a:gd name="connsiteX2" fmla="*/ 3218754 w 3218754"/>
              <a:gd name="connsiteY2" fmla="*/ 2241004 h 2241004"/>
              <a:gd name="connsiteX0" fmla="*/ 0 w 3218754"/>
              <a:gd name="connsiteY0" fmla="*/ 0 h 2241004"/>
              <a:gd name="connsiteX1" fmla="*/ 1582790 w 3218754"/>
              <a:gd name="connsiteY1" fmla="*/ 813294 h 2241004"/>
              <a:gd name="connsiteX2" fmla="*/ 3218754 w 3218754"/>
              <a:gd name="connsiteY2" fmla="*/ 2241004 h 2241004"/>
              <a:gd name="connsiteX0" fmla="*/ 0 w 3058218"/>
              <a:gd name="connsiteY0" fmla="*/ 0 h 2670585"/>
              <a:gd name="connsiteX1" fmla="*/ 1582790 w 3058218"/>
              <a:gd name="connsiteY1" fmla="*/ 813294 h 2670585"/>
              <a:gd name="connsiteX2" fmla="*/ 3058218 w 3058218"/>
              <a:gd name="connsiteY2" fmla="*/ 2670585 h 2670585"/>
              <a:gd name="connsiteX0" fmla="*/ 0 w 3058218"/>
              <a:gd name="connsiteY0" fmla="*/ 0 h 2670585"/>
              <a:gd name="connsiteX1" fmla="*/ 1582790 w 3058218"/>
              <a:gd name="connsiteY1" fmla="*/ 813294 h 2670585"/>
              <a:gd name="connsiteX2" fmla="*/ 3058218 w 3058218"/>
              <a:gd name="connsiteY2" fmla="*/ 2670585 h 2670585"/>
              <a:gd name="connsiteX0" fmla="*/ 0 w 3058218"/>
              <a:gd name="connsiteY0" fmla="*/ 0 h 2670585"/>
              <a:gd name="connsiteX1" fmla="*/ 1582790 w 3058218"/>
              <a:gd name="connsiteY1" fmla="*/ 813294 h 2670585"/>
              <a:gd name="connsiteX2" fmla="*/ 3058218 w 3058218"/>
              <a:gd name="connsiteY2" fmla="*/ 2670585 h 2670585"/>
              <a:gd name="connsiteX0" fmla="*/ 0 w 3058218"/>
              <a:gd name="connsiteY0" fmla="*/ 0 h 2670585"/>
              <a:gd name="connsiteX1" fmla="*/ 1582790 w 3058218"/>
              <a:gd name="connsiteY1" fmla="*/ 813294 h 2670585"/>
              <a:gd name="connsiteX2" fmla="*/ 3058218 w 3058218"/>
              <a:gd name="connsiteY2" fmla="*/ 2670585 h 2670585"/>
              <a:gd name="connsiteX0" fmla="*/ 0 w 3058218"/>
              <a:gd name="connsiteY0" fmla="*/ 0 h 2670585"/>
              <a:gd name="connsiteX1" fmla="*/ 1582790 w 3058218"/>
              <a:gd name="connsiteY1" fmla="*/ 813294 h 2670585"/>
              <a:gd name="connsiteX2" fmla="*/ 3058218 w 3058218"/>
              <a:gd name="connsiteY2" fmla="*/ 2670585 h 2670585"/>
              <a:gd name="connsiteX0" fmla="*/ 0 w 3058218"/>
              <a:gd name="connsiteY0" fmla="*/ 65121 h 2735706"/>
              <a:gd name="connsiteX1" fmla="*/ 1723519 w 3058218"/>
              <a:gd name="connsiteY1" fmla="*/ 401412 h 2735706"/>
              <a:gd name="connsiteX2" fmla="*/ 3058218 w 3058218"/>
              <a:gd name="connsiteY2" fmla="*/ 2735706 h 2735706"/>
              <a:gd name="connsiteX0" fmla="*/ 0 w 3058218"/>
              <a:gd name="connsiteY0" fmla="*/ 65121 h 2735706"/>
              <a:gd name="connsiteX1" fmla="*/ 1723519 w 3058218"/>
              <a:gd name="connsiteY1" fmla="*/ 401412 h 2735706"/>
              <a:gd name="connsiteX2" fmla="*/ 3058218 w 3058218"/>
              <a:gd name="connsiteY2" fmla="*/ 2735706 h 2735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58218" h="2735706">
                <a:moveTo>
                  <a:pt x="0" y="65121"/>
                </a:moveTo>
                <a:cubicBezTo>
                  <a:pt x="139982" y="108583"/>
                  <a:pt x="982570" y="-263592"/>
                  <a:pt x="1723519" y="401412"/>
                </a:cubicBezTo>
                <a:cubicBezTo>
                  <a:pt x="2498871" y="1189152"/>
                  <a:pt x="2797307" y="2115854"/>
                  <a:pt x="3058218" y="2735706"/>
                </a:cubicBezTo>
              </a:path>
            </a:pathLst>
          </a:custGeom>
          <a:noFill/>
          <a:ln w="3175">
            <a:solidFill>
              <a:schemeClr val="tx1">
                <a:lumMod val="50000"/>
                <a:lumOff val="50000"/>
              </a:schemeClr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1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FD732-7C6B-DBED-1210-5A99D762D847}"/>
              </a:ext>
            </a:extLst>
          </p:cNvPr>
          <p:cNvSpPr txBox="1"/>
          <p:nvPr/>
        </p:nvSpPr>
        <p:spPr>
          <a:xfrm rot="20323291">
            <a:off x="4344847" y="4552434"/>
            <a:ext cx="13798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Open Sans Condensed ExtraBold" panose="020B0604020202020204" charset="0"/>
                <a:ea typeface="Open Sans Condensed ExtraBold" panose="020B0604020202020204" charset="0"/>
                <a:cs typeface="Open Sans Condensed ExtraBold" panose="020B0604020202020204" charset="0"/>
              </a:rPr>
              <a:t>Re-training</a:t>
            </a:r>
            <a:endParaRPr lang="en-IN" sz="800" b="1" dirty="0">
              <a:latin typeface="Open Sans Condensed ExtraBold" panose="020B0604020202020204" charset="0"/>
              <a:ea typeface="Open Sans Condensed ExtraBold" panose="020B0604020202020204" charset="0"/>
              <a:cs typeface="Open Sans Condensed ExtraBold" panose="020B060402020202020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64B1A35-6D75-1686-329D-769BBF3FCFBD}"/>
              </a:ext>
            </a:extLst>
          </p:cNvPr>
          <p:cNvSpPr/>
          <p:nvPr/>
        </p:nvSpPr>
        <p:spPr>
          <a:xfrm>
            <a:off x="1576642" y="1619211"/>
            <a:ext cx="2828677" cy="4637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cap="all" dirty="0">
                <a:solidFill>
                  <a:schemeClr val="tx1"/>
                </a:solidFill>
                <a:latin typeface="Open Sans Condensed ExtraBold" panose="020B0604020202020204" charset="0"/>
                <a:ea typeface="Open Sans Condensed ExtraBold" panose="020B0604020202020204" charset="0"/>
                <a:cs typeface="Open Sans Condensed ExtraBold" panose="020B0604020202020204" charset="0"/>
              </a:rPr>
              <a:t>S. Imaging Process</a:t>
            </a:r>
            <a:endParaRPr lang="en-IN" sz="1200" cap="all" dirty="0">
              <a:solidFill>
                <a:schemeClr val="tx1"/>
              </a:solidFill>
              <a:latin typeface="Open Sans Condensed ExtraBold" panose="020B0604020202020204" charset="0"/>
              <a:ea typeface="Open Sans Condensed ExtraBold" panose="020B0604020202020204" charset="0"/>
              <a:cs typeface="Open Sans Condensed ExtraBold" panose="020B0604020202020204" charset="0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D0216637-0FED-5ACC-B139-026A372F7B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6651" y="1670236"/>
            <a:ext cx="3930994" cy="2948245"/>
          </a:xfrm>
          <a:prstGeom prst="rect">
            <a:avLst/>
          </a:prstGeom>
        </p:spPr>
      </p:pic>
      <p:cxnSp>
        <p:nvCxnSpPr>
          <p:cNvPr id="76" name="Connector: Elbow 75">
            <a:extLst>
              <a:ext uri="{FF2B5EF4-FFF2-40B4-BE49-F238E27FC236}">
                <a16:creationId xmlns:a16="http://schemas.microsoft.com/office/drawing/2014/main" id="{0D5670E0-CEAC-F7FE-F598-29DDD73BD264}"/>
              </a:ext>
            </a:extLst>
          </p:cNvPr>
          <p:cNvCxnSpPr>
            <a:cxnSpLocks/>
          </p:cNvCxnSpPr>
          <p:nvPr/>
        </p:nvCxnSpPr>
        <p:spPr>
          <a:xfrm flipV="1">
            <a:off x="4714567" y="2262805"/>
            <a:ext cx="2529702" cy="1048452"/>
          </a:xfrm>
          <a:prstGeom prst="bentConnector3">
            <a:avLst>
              <a:gd name="adj1" fmla="val 19017"/>
            </a:avLst>
          </a:prstGeom>
          <a:ln>
            <a:solidFill>
              <a:schemeClr val="tx1"/>
            </a:solidFill>
            <a:prstDash val="sysDash"/>
            <a:headEnd type="diamond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Parallelogram 76">
            <a:extLst>
              <a:ext uri="{FF2B5EF4-FFF2-40B4-BE49-F238E27FC236}">
                <a16:creationId xmlns:a16="http://schemas.microsoft.com/office/drawing/2014/main" id="{95A37546-A895-8B0A-C797-BD6627C94B96}"/>
              </a:ext>
            </a:extLst>
          </p:cNvPr>
          <p:cNvSpPr/>
          <p:nvPr/>
        </p:nvSpPr>
        <p:spPr>
          <a:xfrm>
            <a:off x="9295916" y="1862656"/>
            <a:ext cx="1506664" cy="570175"/>
          </a:xfrm>
          <a:prstGeom prst="parallelogram">
            <a:avLst>
              <a:gd name="adj" fmla="val 54698"/>
            </a:avLst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b="1" dirty="0">
              <a:solidFill>
                <a:srgbClr val="008080"/>
              </a:solidFill>
              <a:latin typeface="Open Sans Condensed" panose="020B0604020202020204" charset="0"/>
              <a:ea typeface="Open Sans Condensed" panose="020B0604020202020204" charset="0"/>
              <a:cs typeface="Open Sans Condensed" panose="020B0604020202020204" charset="0"/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50DF6677-A98E-BCBE-F083-8E32FD6434A5}"/>
              </a:ext>
            </a:extLst>
          </p:cNvPr>
          <p:cNvSpPr/>
          <p:nvPr/>
        </p:nvSpPr>
        <p:spPr>
          <a:xfrm>
            <a:off x="9160450" y="3880392"/>
            <a:ext cx="819574" cy="429015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b="1" dirty="0">
              <a:solidFill>
                <a:srgbClr val="008080"/>
              </a:solidFill>
              <a:latin typeface="Open Sans Condensed" panose="020B0604020202020204" charset="0"/>
            </a:endParaRP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4893D77C-E8A7-711F-97CA-9A8F23BF15FD}"/>
              </a:ext>
            </a:extLst>
          </p:cNvPr>
          <p:cNvSpPr/>
          <p:nvPr/>
        </p:nvSpPr>
        <p:spPr>
          <a:xfrm>
            <a:off x="7307944" y="5265617"/>
            <a:ext cx="145627" cy="105624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b="1" dirty="0">
              <a:solidFill>
                <a:srgbClr val="008080"/>
              </a:solidFill>
              <a:latin typeface="Open Sans Condensed" panose="020B060402020202020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699DC51-5000-E205-8630-9D98901B573D}"/>
              </a:ext>
            </a:extLst>
          </p:cNvPr>
          <p:cNvSpPr txBox="1"/>
          <p:nvPr/>
        </p:nvSpPr>
        <p:spPr>
          <a:xfrm>
            <a:off x="7453571" y="5157895"/>
            <a:ext cx="3684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Open Sans Condensed ExtraBold" panose="020B0604020202020204" charset="0"/>
                <a:ea typeface="Open Sans Condensed ExtraBold" panose="020B0604020202020204" charset="0"/>
                <a:cs typeface="Open Sans Condensed ExtraBold" panose="020B0604020202020204" charset="0"/>
              </a:rPr>
              <a:t>Interventions at </a:t>
            </a:r>
            <a:r>
              <a:rPr lang="en-US" sz="1400" b="1" dirty="0">
                <a:solidFill>
                  <a:srgbClr val="C00000"/>
                </a:solidFill>
                <a:latin typeface="Open Sans Condensed ExtraBold" panose="020B0604020202020204" charset="0"/>
                <a:ea typeface="Open Sans Condensed ExtraBold" panose="020B0604020202020204" charset="0"/>
                <a:cs typeface="Open Sans Condensed ExtraBold" panose="020B0604020202020204" charset="0"/>
              </a:rPr>
              <a:t>preprocessing</a:t>
            </a:r>
            <a:r>
              <a:rPr lang="en-US" sz="1400" b="1" dirty="0">
                <a:latin typeface="Open Sans Condensed ExtraBold" panose="020B0604020202020204" charset="0"/>
                <a:ea typeface="Open Sans Condensed ExtraBold" panose="020B0604020202020204" charset="0"/>
                <a:cs typeface="Open Sans Condensed ExtraBold" panose="020B0604020202020204" charset="0"/>
              </a:rPr>
              <a:t> &amp; </a:t>
            </a:r>
            <a:r>
              <a:rPr lang="en-US" sz="1400" b="1" dirty="0">
                <a:solidFill>
                  <a:srgbClr val="C00000"/>
                </a:solidFill>
                <a:latin typeface="Open Sans Condensed ExtraBold" panose="020B0604020202020204" charset="0"/>
                <a:ea typeface="Open Sans Condensed ExtraBold" panose="020B0604020202020204" charset="0"/>
                <a:cs typeface="Open Sans Condensed ExtraBold" panose="020B0604020202020204" charset="0"/>
              </a:rPr>
              <a:t>deep neural network model</a:t>
            </a:r>
            <a:endParaRPr lang="en-IN" sz="1400" b="1" dirty="0">
              <a:solidFill>
                <a:srgbClr val="C00000"/>
              </a:solidFill>
              <a:latin typeface="Open Sans Condensed ExtraBold" panose="020B0604020202020204" charset="0"/>
              <a:ea typeface="Open Sans Condensed ExtraBold" panose="020B0604020202020204" charset="0"/>
              <a:cs typeface="Open Sans Condensed Extra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223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3633E1-901B-0C7C-5819-6CA33AD64AFD}"/>
              </a:ext>
            </a:extLst>
          </p:cNvPr>
          <p:cNvSpPr txBox="1"/>
          <p:nvPr/>
        </p:nvSpPr>
        <p:spPr>
          <a:xfrm>
            <a:off x="111966" y="150143"/>
            <a:ext cx="42907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cap="all" dirty="0">
                <a:latin typeface="Open Sans Condensed ExtraBold" panose="020B0604020202020204" charset="0"/>
                <a:ea typeface="Open Sans Condensed ExtraBold" panose="020B0604020202020204" charset="0"/>
                <a:cs typeface="Open Sans Condensed ExtraBold" panose="020B0604020202020204" charset="0"/>
              </a:rPr>
              <a:t>Satellite Imaging for </a:t>
            </a:r>
            <a:r>
              <a:rPr lang="en-IN" cap="all" dirty="0">
                <a:solidFill>
                  <a:srgbClr val="008080"/>
                </a:solidFill>
                <a:latin typeface="Open Sans Condensed ExtraBold" panose="020B0604020202020204" charset="0"/>
                <a:ea typeface="Open Sans Condensed ExtraBold" panose="020B0604020202020204" charset="0"/>
                <a:cs typeface="Open Sans Condensed ExtraBold" panose="020B0604020202020204" charset="0"/>
              </a:rPr>
              <a:t>commercial use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9090C7-D9B3-7970-04E6-78BB265C21A8}"/>
              </a:ext>
            </a:extLst>
          </p:cNvPr>
          <p:cNvSpPr txBox="1"/>
          <p:nvPr/>
        </p:nvSpPr>
        <p:spPr>
          <a:xfrm>
            <a:off x="7877591" y="150143"/>
            <a:ext cx="42907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IN" cap="all" dirty="0">
                <a:latin typeface="Open Sans Condensed ExtraBold" panose="020B0604020202020204" charset="0"/>
                <a:ea typeface="Open Sans Condensed ExtraBold" panose="020B0604020202020204" charset="0"/>
                <a:cs typeface="Open Sans Condensed ExtraBold" panose="020B0604020202020204" charset="0"/>
              </a:rPr>
              <a:t>LEGAL, FEASIBIITY, PRECISION</a:t>
            </a:r>
            <a:endParaRPr lang="en-IN" cap="all" dirty="0">
              <a:solidFill>
                <a:srgbClr val="008080"/>
              </a:solidFill>
              <a:latin typeface="Open Sans Condensed ExtraBold" panose="020B0604020202020204" charset="0"/>
              <a:ea typeface="Open Sans Condensed ExtraBold" panose="020B0604020202020204" charset="0"/>
              <a:cs typeface="Open Sans Condensed ExtraBold" panose="020B060402020202020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B33317-DE70-8DB7-E89E-F7682CADD9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1172" y="412266"/>
            <a:ext cx="6231466" cy="1664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08B0CE-373F-A649-1B53-B6BA4CD3A45A}"/>
              </a:ext>
            </a:extLst>
          </p:cNvPr>
          <p:cNvSpPr txBox="1"/>
          <p:nvPr/>
        </p:nvSpPr>
        <p:spPr>
          <a:xfrm>
            <a:off x="417251" y="4869632"/>
            <a:ext cx="168187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Open Sans Condensed ExtraBold" panose="020B0604020202020204" charset="0"/>
                <a:ea typeface="Open Sans Condensed ExtraBold" panose="020B0604020202020204" charset="0"/>
                <a:cs typeface="Open Sans Condensed ExtraBold" panose="020B0604020202020204" charset="0"/>
              </a:rPr>
              <a:t>COPERNICUS</a:t>
            </a:r>
          </a:p>
          <a:p>
            <a:r>
              <a:rPr lang="en-US" sz="1000" b="1" dirty="0">
                <a:latin typeface="Open Sans Condensed ExtraBold" panose="020B0604020202020204" charset="0"/>
                <a:ea typeface="Open Sans Condensed ExtraBold" panose="020B0604020202020204" charset="0"/>
                <a:cs typeface="Open Sans Condensed ExtraBold" panose="020B0604020202020204" charset="0"/>
              </a:rPr>
              <a:t>European Geosciences Union</a:t>
            </a:r>
            <a:endParaRPr lang="en-IN" sz="1000" b="1" dirty="0">
              <a:latin typeface="Open Sans Condensed ExtraBold" panose="020B0604020202020204" charset="0"/>
              <a:ea typeface="Open Sans Condensed ExtraBold" panose="020B0604020202020204" charset="0"/>
              <a:cs typeface="Open Sans Condensed ExtraBold" panose="020B060402020202020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0201327-D726-FB0C-19F9-FF1087809FD6}"/>
              </a:ext>
            </a:extLst>
          </p:cNvPr>
          <p:cNvSpPr/>
          <p:nvPr/>
        </p:nvSpPr>
        <p:spPr>
          <a:xfrm>
            <a:off x="485313" y="1820292"/>
            <a:ext cx="4193219" cy="2447384"/>
          </a:xfrm>
          <a:prstGeom prst="roundRect">
            <a:avLst>
              <a:gd name="adj" fmla="val 2508"/>
            </a:avLst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F9BBF8-3F4B-0CA0-EE2A-DB40C34BE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51" y="802838"/>
            <a:ext cx="1526959" cy="15269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BA280F-BE8D-4FF4-2C37-64E4C3F7C1DC}"/>
              </a:ext>
            </a:extLst>
          </p:cNvPr>
          <p:cNvSpPr txBox="1"/>
          <p:nvPr/>
        </p:nvSpPr>
        <p:spPr>
          <a:xfrm>
            <a:off x="6195403" y="1798721"/>
            <a:ext cx="9012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RAW Image</a:t>
            </a:r>
            <a:endParaRPr lang="en-IN" sz="1200" dirty="0">
              <a:latin typeface="Open Sans Condensed ExtraBold" pitchFamily="2" charset="0"/>
              <a:ea typeface="Open Sans Condensed ExtraBold" pitchFamily="2" charset="0"/>
              <a:cs typeface="Open Sans Condensed ExtraBold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A30AC4-2E6A-BB34-D1EE-1A6BA3BC7F5A}"/>
              </a:ext>
            </a:extLst>
          </p:cNvPr>
          <p:cNvSpPr txBox="1"/>
          <p:nvPr/>
        </p:nvSpPr>
        <p:spPr>
          <a:xfrm>
            <a:off x="7124933" y="1196986"/>
            <a:ext cx="1483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DATA SOURCE</a:t>
            </a:r>
            <a:endParaRPr lang="en-IN" dirty="0">
              <a:latin typeface="Open Sans Condensed ExtraBold" pitchFamily="2" charset="0"/>
              <a:ea typeface="Open Sans Condensed ExtraBold" pitchFamily="2" charset="0"/>
              <a:cs typeface="Open Sans Condensed ExtraBold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356DCF-70EF-4779-8DD9-D474FB637866}"/>
              </a:ext>
            </a:extLst>
          </p:cNvPr>
          <p:cNvSpPr txBox="1"/>
          <p:nvPr/>
        </p:nvSpPr>
        <p:spPr>
          <a:xfrm>
            <a:off x="7096612" y="4572688"/>
            <a:ext cx="1751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Copernicus Commercial subscription</a:t>
            </a:r>
            <a:endParaRPr lang="en-IN" sz="1200" dirty="0">
              <a:latin typeface="Open Sans Condensed ExtraBold" pitchFamily="2" charset="0"/>
              <a:ea typeface="Open Sans Condensed ExtraBold" pitchFamily="2" charset="0"/>
              <a:cs typeface="Open Sans Condensed ExtraBold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D03F07-9AE2-246B-E88B-31CAE64CEB2F}"/>
              </a:ext>
            </a:extLst>
          </p:cNvPr>
          <p:cNvSpPr txBox="1"/>
          <p:nvPr/>
        </p:nvSpPr>
        <p:spPr>
          <a:xfrm>
            <a:off x="9507502" y="4572688"/>
            <a:ext cx="1751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Private Vendors Commercial subscription</a:t>
            </a:r>
            <a:endParaRPr lang="en-IN" sz="1200" dirty="0">
              <a:latin typeface="Open Sans Condensed ExtraBold" pitchFamily="2" charset="0"/>
              <a:ea typeface="Open Sans Condensed ExtraBold" pitchFamily="2" charset="0"/>
              <a:cs typeface="Open Sans Condensed ExtraBold" pitchFamily="2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38D7488-5AF1-A1FB-2F4A-A2E5322BE652}"/>
              </a:ext>
            </a:extLst>
          </p:cNvPr>
          <p:cNvSpPr/>
          <p:nvPr/>
        </p:nvSpPr>
        <p:spPr>
          <a:xfrm>
            <a:off x="5601941" y="2522145"/>
            <a:ext cx="1358284" cy="685800"/>
          </a:xfrm>
          <a:prstGeom prst="roundRect">
            <a:avLst>
              <a:gd name="adj" fmla="val 7606"/>
            </a:avLst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37E0933-963E-641C-6D2D-8E929AF3021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263" y="2469249"/>
            <a:ext cx="1063235" cy="986175"/>
          </a:xfrm>
          <a:prstGeom prst="rect">
            <a:avLst/>
          </a:prstGeom>
        </p:spPr>
      </p:pic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E3868FE7-3ED5-15F1-203A-A27BC48A58D7}"/>
              </a:ext>
            </a:extLst>
          </p:cNvPr>
          <p:cNvCxnSpPr>
            <a:stCxn id="13" idx="2"/>
            <a:endCxn id="10" idx="0"/>
          </p:cNvCxnSpPr>
          <p:nvPr/>
        </p:nvCxnSpPr>
        <p:spPr>
          <a:xfrm rot="5400000">
            <a:off x="7861613" y="3566420"/>
            <a:ext cx="1117264" cy="895273"/>
          </a:xfrm>
          <a:prstGeom prst="bentConnector3">
            <a:avLst/>
          </a:prstGeom>
          <a:ln>
            <a:solidFill>
              <a:srgbClr val="1E7A7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62DFC042-F432-B08D-593D-D79435FE5364}"/>
              </a:ext>
            </a:extLst>
          </p:cNvPr>
          <p:cNvCxnSpPr>
            <a:stCxn id="13" idx="2"/>
            <a:endCxn id="11" idx="0"/>
          </p:cNvCxnSpPr>
          <p:nvPr/>
        </p:nvCxnSpPr>
        <p:spPr>
          <a:xfrm rot="16200000" flipH="1">
            <a:off x="9067057" y="3256247"/>
            <a:ext cx="1117264" cy="1515617"/>
          </a:xfrm>
          <a:prstGeom prst="bentConnector3">
            <a:avLst/>
          </a:prstGeom>
          <a:ln>
            <a:solidFill>
              <a:srgbClr val="1E7A7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115EB6E-8292-1454-0398-AFD1833F9C9C}"/>
              </a:ext>
            </a:extLst>
          </p:cNvPr>
          <p:cNvSpPr txBox="1"/>
          <p:nvPr/>
        </p:nvSpPr>
        <p:spPr>
          <a:xfrm>
            <a:off x="5961122" y="3293307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FREE</a:t>
            </a:r>
            <a:endParaRPr lang="en-IN" dirty="0">
              <a:solidFill>
                <a:schemeClr val="accent6">
                  <a:lumMod val="50000"/>
                </a:schemeClr>
              </a:solidFill>
              <a:latin typeface="Open Sans Condensed ExtraBold" pitchFamily="2" charset="0"/>
              <a:ea typeface="Open Sans Condensed ExtraBold" pitchFamily="2" charset="0"/>
              <a:cs typeface="Open Sans Condensed ExtraBold" pitchFamily="2" charset="0"/>
            </a:endParaRPr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7DC855ED-460C-2583-DD34-736F8E1520AF}"/>
              </a:ext>
            </a:extLst>
          </p:cNvPr>
          <p:cNvCxnSpPr>
            <a:cxnSpLocks/>
            <a:stCxn id="9" idx="2"/>
            <a:endCxn id="12" idx="0"/>
          </p:cNvCxnSpPr>
          <p:nvPr/>
        </p:nvCxnSpPr>
        <p:spPr>
          <a:xfrm rot="5400000">
            <a:off x="6595918" y="1251483"/>
            <a:ext cx="955827" cy="1585496"/>
          </a:xfrm>
          <a:prstGeom prst="bentConnector3">
            <a:avLst>
              <a:gd name="adj1" fmla="val 50929"/>
            </a:avLst>
          </a:prstGeom>
          <a:ln>
            <a:solidFill>
              <a:srgbClr val="1E7A7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5D012659-401D-FA9A-F433-7F133DFEBD23}"/>
              </a:ext>
            </a:extLst>
          </p:cNvPr>
          <p:cNvCxnSpPr>
            <a:cxnSpLocks/>
            <a:stCxn id="9" idx="2"/>
            <a:endCxn id="13" idx="0"/>
          </p:cNvCxnSpPr>
          <p:nvPr/>
        </p:nvCxnSpPr>
        <p:spPr>
          <a:xfrm rot="16200000" flipH="1">
            <a:off x="7915765" y="1517132"/>
            <a:ext cx="902931" cy="1001302"/>
          </a:xfrm>
          <a:prstGeom prst="bentConnector3">
            <a:avLst>
              <a:gd name="adj1" fmla="val 53933"/>
            </a:avLst>
          </a:prstGeom>
          <a:ln>
            <a:solidFill>
              <a:srgbClr val="1E7A7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6DAEFE0-8551-944E-FFD7-3301ABF7049E}"/>
              </a:ext>
            </a:extLst>
          </p:cNvPr>
          <p:cNvSpPr txBox="1"/>
          <p:nvPr/>
        </p:nvSpPr>
        <p:spPr>
          <a:xfrm>
            <a:off x="7742417" y="5031156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0" i="0" dirty="0">
                <a:solidFill>
                  <a:srgbClr val="C00000"/>
                </a:solidFill>
                <a:effectLst/>
                <a:latin typeface="Fira Sans Condensed" panose="020F0502020204030204" pitchFamily="34" charset="0"/>
              </a:rPr>
              <a:t>₹₹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37FE73-1541-9E84-93DE-7A5CCF1E3B2F}"/>
              </a:ext>
            </a:extLst>
          </p:cNvPr>
          <p:cNvSpPr txBox="1"/>
          <p:nvPr/>
        </p:nvSpPr>
        <p:spPr>
          <a:xfrm>
            <a:off x="10153307" y="5032597"/>
            <a:ext cx="51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0" i="0" dirty="0">
                <a:solidFill>
                  <a:srgbClr val="C00000"/>
                </a:solidFill>
                <a:effectLst/>
                <a:latin typeface="Fira Sans Condensed" panose="020F0502020204030204" pitchFamily="34" charset="0"/>
              </a:rPr>
              <a:t>₹₹₹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DD9032-8DC9-E998-1507-C0A3600236AB}"/>
              </a:ext>
            </a:extLst>
          </p:cNvPr>
          <p:cNvSpPr txBox="1"/>
          <p:nvPr/>
        </p:nvSpPr>
        <p:spPr>
          <a:xfrm>
            <a:off x="5436123" y="3622798"/>
            <a:ext cx="1425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Requires preprocessing &amp; curation</a:t>
            </a:r>
            <a:endParaRPr lang="en-IN" sz="900" dirty="0">
              <a:latin typeface="Open Sans Condensed ExtraBold" pitchFamily="2" charset="0"/>
              <a:ea typeface="Open Sans Condensed ExtraBold" pitchFamily="2" charset="0"/>
              <a:cs typeface="Open Sans Condensed ExtraBold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31B146-097F-3654-02FA-3A3E4A3CDB7B}"/>
              </a:ext>
            </a:extLst>
          </p:cNvPr>
          <p:cNvSpPr txBox="1"/>
          <p:nvPr/>
        </p:nvSpPr>
        <p:spPr>
          <a:xfrm>
            <a:off x="417251" y="4343538"/>
            <a:ext cx="2271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Sentinel 1, 2, 3, Xe, </a:t>
            </a:r>
            <a:r>
              <a:rPr lang="en-US" dirty="0" err="1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etc</a:t>
            </a:r>
            <a:endParaRPr lang="en-IN" dirty="0">
              <a:latin typeface="Open Sans Condensed ExtraBold" pitchFamily="2" charset="0"/>
              <a:ea typeface="Open Sans Condensed ExtraBold" pitchFamily="2" charset="0"/>
              <a:cs typeface="Open Sans Condensed ExtraBold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C527783-068C-1FDC-DFA0-E3F25583DDCF}"/>
              </a:ext>
            </a:extLst>
          </p:cNvPr>
          <p:cNvSpPr txBox="1"/>
          <p:nvPr/>
        </p:nvSpPr>
        <p:spPr>
          <a:xfrm>
            <a:off x="7244686" y="5564455"/>
            <a:ext cx="3695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Data for one state might cost ~ 1.34Cr</a:t>
            </a:r>
            <a:endParaRPr lang="en-IN" sz="1600" dirty="0">
              <a:latin typeface="Open Sans Condensed ExtraBold" pitchFamily="2" charset="0"/>
              <a:ea typeface="Open Sans Condensed ExtraBold" pitchFamily="2" charset="0"/>
              <a:cs typeface="Open Sans Condensed ExtraBold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4652B4-EB4B-B0D6-F6D9-27C3B5D5A406}"/>
              </a:ext>
            </a:extLst>
          </p:cNvPr>
          <p:cNvSpPr txBox="1"/>
          <p:nvPr/>
        </p:nvSpPr>
        <p:spPr>
          <a:xfrm>
            <a:off x="8120147" y="1842588"/>
            <a:ext cx="8226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90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defRPr>
            </a:lvl1pPr>
          </a:lstStyle>
          <a:p>
            <a:r>
              <a:rPr lang="en-US" dirty="0"/>
              <a:t>Preprocessed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21027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1C0AE29-31EA-4B51-8E4C-F2DD5D2EC0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27" y="549863"/>
            <a:ext cx="1942544" cy="1664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D98E42-D979-610A-F023-AE33F84A3485}"/>
              </a:ext>
            </a:extLst>
          </p:cNvPr>
          <p:cNvSpPr txBox="1"/>
          <p:nvPr/>
        </p:nvSpPr>
        <p:spPr>
          <a:xfrm>
            <a:off x="192200" y="61597"/>
            <a:ext cx="20746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A  NEW WAY</a:t>
            </a:r>
            <a:endParaRPr lang="en-IN" sz="2400" dirty="0">
              <a:solidFill>
                <a:schemeClr val="bg1">
                  <a:lumMod val="50000"/>
                </a:schemeClr>
              </a:solidFill>
              <a:latin typeface="Open Sans Condensed ExtraBold" pitchFamily="2" charset="0"/>
              <a:ea typeface="Open Sans Condensed ExtraBold" pitchFamily="2" charset="0"/>
              <a:cs typeface="Open Sans Condensed ExtraBold" pitchFamily="2" charset="0"/>
            </a:endParaRPr>
          </a:p>
        </p:txBody>
      </p:sp>
      <p:pic>
        <p:nvPicPr>
          <p:cNvPr id="6" name="Google Shape;370;p45">
            <a:extLst>
              <a:ext uri="{FF2B5EF4-FFF2-40B4-BE49-F238E27FC236}">
                <a16:creationId xmlns:a16="http://schemas.microsoft.com/office/drawing/2014/main" id="{AB70D77C-9D17-682F-023B-41F86C2FAE9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5979" y="5644683"/>
            <a:ext cx="4059770" cy="94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1;p45">
            <a:extLst>
              <a:ext uri="{FF2B5EF4-FFF2-40B4-BE49-F238E27FC236}">
                <a16:creationId xmlns:a16="http://schemas.microsoft.com/office/drawing/2014/main" id="{E2C21155-D390-6041-5591-EA0CDD8A7BC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6000" y="1464453"/>
            <a:ext cx="4059749" cy="93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48;p44" title="Chart">
            <a:extLst>
              <a:ext uri="{FF2B5EF4-FFF2-40B4-BE49-F238E27FC236}">
                <a16:creationId xmlns:a16="http://schemas.microsoft.com/office/drawing/2014/main" id="{C7FA1CF8-C7EF-8223-4D59-444DD58658D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45571" y="2534164"/>
            <a:ext cx="4763320" cy="29708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CFF4AA0-13B0-FE56-E089-C45C1DEA3ED4}"/>
              </a:ext>
            </a:extLst>
          </p:cNvPr>
          <p:cNvCxnSpPr>
            <a:cxnSpLocks/>
          </p:cNvCxnSpPr>
          <p:nvPr/>
        </p:nvCxnSpPr>
        <p:spPr>
          <a:xfrm>
            <a:off x="7450298" y="2398244"/>
            <a:ext cx="0" cy="3250201"/>
          </a:xfrm>
          <a:prstGeom prst="straightConnector1">
            <a:avLst/>
          </a:prstGeom>
          <a:ln w="31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05E977EE-40F0-16C3-4B14-F9CA2AAF81A6}"/>
              </a:ext>
            </a:extLst>
          </p:cNvPr>
          <p:cNvSpPr txBox="1"/>
          <p:nvPr/>
        </p:nvSpPr>
        <p:spPr bwMode="auto">
          <a:xfrm>
            <a:off x="5742678" y="3748390"/>
            <a:ext cx="1739468" cy="64628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385" tIns="45695" rIns="91385" bIns="45695" rtlCol="0" anchor="ctr">
            <a:spAutoFit/>
          </a:bodyPr>
          <a:lstStyle/>
          <a:p>
            <a:pPr marL="285750" indent="-285750" algn="l" defTabSz="909638">
              <a:buFont typeface="Arial" panose="020B0604020202020204" pitchFamily="34" charset="0"/>
              <a:buChar char="•"/>
            </a:pPr>
            <a:r>
              <a:rPr lang="en-IN" sz="1200" dirty="0">
                <a:latin typeface="Segoe UI Semibold" panose="020B0702040204020203" pitchFamily="34" charset="0"/>
                <a:ea typeface="Open Sans Condensed" panose="020B0806030504020204" pitchFamily="34" charset="0"/>
                <a:cs typeface="Segoe UI Semibold" panose="020B0702040204020203" pitchFamily="34" charset="0"/>
              </a:rPr>
              <a:t>O</a:t>
            </a:r>
            <a:r>
              <a:rPr lang="en" sz="1200" dirty="0">
                <a:latin typeface="Segoe UI Semibold" panose="020B0702040204020203" pitchFamily="34" charset="0"/>
                <a:ea typeface="Open Sans Condensed" panose="020B0806030504020204" pitchFamily="34" charset="0"/>
                <a:cs typeface="Segoe UI Semibold" panose="020B0702040204020203" pitchFamily="34" charset="0"/>
              </a:rPr>
              <a:t>n AI4Boundaries</a:t>
            </a:r>
          </a:p>
          <a:p>
            <a:pPr marL="285750" indent="-285750" algn="l" defTabSz="909638">
              <a:buFont typeface="Arial" panose="020B0604020202020204" pitchFamily="34" charset="0"/>
              <a:buChar char="•"/>
            </a:pPr>
            <a:r>
              <a:rPr lang="en" sz="1200" dirty="0">
                <a:latin typeface="Segoe UI Semibold" panose="020B0702040204020203" pitchFamily="34" charset="0"/>
                <a:ea typeface="Open Sans Condensed" panose="020B0806030504020204" pitchFamily="34" charset="0"/>
                <a:cs typeface="Segoe UI Semibold" panose="020B0702040204020203" pitchFamily="34" charset="0"/>
              </a:rPr>
              <a:t>UnetP</a:t>
            </a:r>
          </a:p>
          <a:p>
            <a:pPr marL="285750" indent="-285750" algn="l" defTabSz="909638">
              <a:buFont typeface="Arial" panose="020B0604020202020204" pitchFamily="34" charset="0"/>
              <a:buChar char="•"/>
            </a:pPr>
            <a:r>
              <a:rPr lang="en" sz="1200" dirty="0">
                <a:latin typeface="Segoe UI Semibold" panose="020B0702040204020203" pitchFamily="34" charset="0"/>
                <a:ea typeface="Open Sans Condensed" panose="020B0806030504020204" pitchFamily="34" charset="0"/>
                <a:cs typeface="Segoe UI Semibold" panose="020B0702040204020203" pitchFamily="34" charset="0"/>
              </a:rPr>
              <a:t>Europe</a:t>
            </a:r>
            <a:endParaRPr lang="en-IN" sz="1600" dirty="0">
              <a:latin typeface="Segoe UI Semibold" panose="020B0702040204020203" pitchFamily="34" charset="0"/>
              <a:ea typeface="Open Sans Condensed" panose="020B08060305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41" name="Google Shape;61;p14">
            <a:extLst>
              <a:ext uri="{FF2B5EF4-FFF2-40B4-BE49-F238E27FC236}">
                <a16:creationId xmlns:a16="http://schemas.microsoft.com/office/drawing/2014/main" id="{8C9A789E-3984-5249-3BF5-F720AF9A8271}"/>
              </a:ext>
            </a:extLst>
          </p:cNvPr>
          <p:cNvSpPr txBox="1">
            <a:spLocks/>
          </p:cNvSpPr>
          <p:nvPr/>
        </p:nvSpPr>
        <p:spPr>
          <a:xfrm>
            <a:off x="7110387" y="829704"/>
            <a:ext cx="237274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SzPct val="111111"/>
            </a:pPr>
            <a:r>
              <a:rPr lang="en-US" sz="2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Field delineation</a:t>
            </a:r>
            <a:endParaRPr lang="en-IN" sz="2000" b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2" name="Google Shape;61;p14">
            <a:extLst>
              <a:ext uri="{FF2B5EF4-FFF2-40B4-BE49-F238E27FC236}">
                <a16:creationId xmlns:a16="http://schemas.microsoft.com/office/drawing/2014/main" id="{48CEB2D5-AB13-C6E4-8504-990654E7C8B6}"/>
              </a:ext>
            </a:extLst>
          </p:cNvPr>
          <p:cNvSpPr txBox="1">
            <a:spLocks/>
          </p:cNvSpPr>
          <p:nvPr/>
        </p:nvSpPr>
        <p:spPr>
          <a:xfrm>
            <a:off x="1321595" y="774166"/>
            <a:ext cx="237274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SzPct val="111111"/>
            </a:pPr>
            <a:r>
              <a:rPr lang="en-US" sz="2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Super resolution</a:t>
            </a:r>
            <a:endParaRPr lang="en-IN" sz="2000" b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1BF7695A-DA25-F2FF-6A19-773D969670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811" y="2286776"/>
            <a:ext cx="1950000" cy="1950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8903AED-000F-3C6A-5BFE-87F8E84786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4" y="1840736"/>
            <a:ext cx="487500" cy="4875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8F25EA6-775D-C6AC-3CD8-EC9099A315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47" y="1116054"/>
            <a:ext cx="1950000" cy="1950000"/>
          </a:xfrm>
          <a:prstGeom prst="rect">
            <a:avLst/>
          </a:prstGeom>
        </p:spPr>
      </p:pic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23F21EC-8CA9-E0B7-944F-A279B49DC93E}"/>
              </a:ext>
            </a:extLst>
          </p:cNvPr>
          <p:cNvCxnSpPr>
            <a:cxnSpLocks/>
            <a:stCxn id="44" idx="3"/>
            <a:endCxn id="45" idx="1"/>
          </p:cNvCxnSpPr>
          <p:nvPr/>
        </p:nvCxnSpPr>
        <p:spPr>
          <a:xfrm>
            <a:off x="1016074" y="2084486"/>
            <a:ext cx="2698673" cy="6568"/>
          </a:xfrm>
          <a:prstGeom prst="straightConnector1">
            <a:avLst/>
          </a:prstGeom>
          <a:ln w="31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3AB97E9E-4518-F13C-9D28-3D2766E4F430}"/>
              </a:ext>
            </a:extLst>
          </p:cNvPr>
          <p:cNvCxnSpPr>
            <a:cxnSpLocks/>
            <a:stCxn id="43" idx="0"/>
          </p:cNvCxnSpPr>
          <p:nvPr/>
        </p:nvCxnSpPr>
        <p:spPr>
          <a:xfrm flipV="1">
            <a:off x="2391811" y="2091054"/>
            <a:ext cx="0" cy="195722"/>
          </a:xfrm>
          <a:prstGeom prst="straightConnector1">
            <a:avLst/>
          </a:prstGeom>
          <a:ln w="31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F2196AC1-C5FB-6EAE-039F-B9C658965114}"/>
              </a:ext>
            </a:extLst>
          </p:cNvPr>
          <p:cNvSpPr txBox="1"/>
          <p:nvPr/>
        </p:nvSpPr>
        <p:spPr bwMode="auto">
          <a:xfrm>
            <a:off x="1929196" y="1600308"/>
            <a:ext cx="1157545" cy="4616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385" tIns="45695" rIns="91385" bIns="45695" rtlCol="0" anchor="ctr">
            <a:spAutoFit/>
          </a:bodyPr>
          <a:lstStyle/>
          <a:p>
            <a:pPr algn="l" defTabSz="909638"/>
            <a:r>
              <a:rPr lang="en-US" sz="1200" dirty="0">
                <a:latin typeface="Segoe UI Semibold" panose="020B0702040204020203" pitchFamily="34" charset="0"/>
                <a:ea typeface="Open Sans Condensed" panose="020B0806030504020204" pitchFamily="34" charset="0"/>
                <a:cs typeface="Segoe UI Semibold" panose="020B0702040204020203" pitchFamily="34" charset="0"/>
              </a:rPr>
              <a:t>Modified ESRGAN</a:t>
            </a:r>
            <a:endParaRPr lang="en-IN" sz="1200" dirty="0">
              <a:latin typeface="Segoe UI Semibold" panose="020B0702040204020203" pitchFamily="34" charset="0"/>
              <a:ea typeface="Open Sans Condensed" panose="020B08060305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1D16318-C5ED-C9F3-DC10-B66D669666E5}"/>
              </a:ext>
            </a:extLst>
          </p:cNvPr>
          <p:cNvSpPr txBox="1"/>
          <p:nvPr/>
        </p:nvSpPr>
        <p:spPr bwMode="auto">
          <a:xfrm>
            <a:off x="141695" y="1363839"/>
            <a:ext cx="1950000" cy="3077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385" tIns="45695" rIns="91385" bIns="45695" rtlCol="0" anchor="ctr">
            <a:spAutoFit/>
          </a:bodyPr>
          <a:lstStyle/>
          <a:p>
            <a:pPr algn="l" defTabSz="909638"/>
            <a:r>
              <a:rPr lang="en-US" sz="1400" dirty="0">
                <a:latin typeface="Segoe UI Semibold" panose="020B0702040204020203" pitchFamily="34" charset="0"/>
                <a:ea typeface="Open Sans Condensed" panose="020B0806030504020204" pitchFamily="34" charset="0"/>
                <a:cs typeface="Segoe UI Semibold" panose="020B0702040204020203" pitchFamily="34" charset="0"/>
              </a:rPr>
              <a:t>Sentinel (20 *20 m)</a:t>
            </a:r>
            <a:endParaRPr lang="en-IN" sz="1400" dirty="0">
              <a:latin typeface="Segoe UI Semibold" panose="020B0702040204020203" pitchFamily="34" charset="0"/>
              <a:ea typeface="Open Sans Condensed" panose="020B08060305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C418738-878B-BD93-C1BD-4E0DDFBA5DF7}"/>
              </a:ext>
            </a:extLst>
          </p:cNvPr>
          <p:cNvSpPr txBox="1"/>
          <p:nvPr/>
        </p:nvSpPr>
        <p:spPr bwMode="auto">
          <a:xfrm flipH="1">
            <a:off x="0" y="3323539"/>
            <a:ext cx="1575934" cy="3077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385" tIns="45695" rIns="91385" bIns="45695" rtlCol="0" anchor="ctr">
            <a:spAutoFit/>
          </a:bodyPr>
          <a:lstStyle/>
          <a:p>
            <a:pPr algn="l" defTabSz="909638"/>
            <a:r>
              <a:rPr lang="en-US" sz="1400" dirty="0">
                <a:latin typeface="Segoe UI Semibold" panose="020B0702040204020203" pitchFamily="34" charset="0"/>
                <a:ea typeface="Open Sans Condensed" panose="020B0806030504020204" pitchFamily="34" charset="0"/>
                <a:cs typeface="Segoe UI Semibold" panose="020B0702040204020203" pitchFamily="34" charset="0"/>
              </a:rPr>
              <a:t>Venus (5 * 5 m)</a:t>
            </a:r>
            <a:endParaRPr lang="en-IN" sz="1400" dirty="0">
              <a:latin typeface="Segoe UI Semibold" panose="020B0702040204020203" pitchFamily="34" charset="0"/>
              <a:ea typeface="Open Sans Condensed" panose="020B08060305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C538F51-158D-1D65-6C3C-D74E8AE62111}"/>
              </a:ext>
            </a:extLst>
          </p:cNvPr>
          <p:cNvSpPr txBox="1"/>
          <p:nvPr/>
        </p:nvSpPr>
        <p:spPr bwMode="auto">
          <a:xfrm flipH="1">
            <a:off x="4072033" y="3338928"/>
            <a:ext cx="1457814" cy="5231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385" tIns="45695" rIns="91385" bIns="45695" rtlCol="0" anchor="ctr">
            <a:spAutoFit/>
          </a:bodyPr>
          <a:lstStyle/>
          <a:p>
            <a:pPr algn="l" defTabSz="909638"/>
            <a:r>
              <a:rPr lang="en-US" sz="1400" dirty="0">
                <a:latin typeface="Segoe UI Semibold" panose="020B0702040204020203" pitchFamily="34" charset="0"/>
                <a:ea typeface="Open Sans Condensed" panose="020B0806030504020204" pitchFamily="34" charset="0"/>
                <a:cs typeface="Segoe UI Semibold" panose="020B0702040204020203" pitchFamily="34" charset="0"/>
              </a:rPr>
              <a:t>Generated image (5 * 5 m)</a:t>
            </a:r>
            <a:endParaRPr lang="en-IN" sz="1400" dirty="0">
              <a:latin typeface="Segoe UI Semibold" panose="020B0702040204020203" pitchFamily="34" charset="0"/>
              <a:ea typeface="Open Sans Condensed" panose="020B0806030504020204" pitchFamily="34" charset="0"/>
              <a:cs typeface="Segoe UI Semibold" panose="020B0702040204020203" pitchFamily="34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441F720E-B32F-0764-E102-BCA74FB563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10" y="4265908"/>
            <a:ext cx="5248699" cy="251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368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1378D4-2DAB-7389-86CF-ED801D7B4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6966" y="2465612"/>
            <a:ext cx="1390090" cy="12964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F48F3D-B9DA-D9CB-22BA-285189ECC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069" y="1933551"/>
            <a:ext cx="3035881" cy="24108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B9EE21-F9B5-991C-8708-49EA7AB7AC20}"/>
              </a:ext>
            </a:extLst>
          </p:cNvPr>
          <p:cNvSpPr txBox="1"/>
          <p:nvPr/>
        </p:nvSpPr>
        <p:spPr>
          <a:xfrm>
            <a:off x="1432951" y="4088662"/>
            <a:ext cx="2683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Open Sans Condensed ExtraBold" panose="020B0604020202020204" charset="0"/>
                <a:ea typeface="Open Sans Condensed ExtraBold" panose="020B0604020202020204" charset="0"/>
                <a:cs typeface="Open Sans Condensed ExtraBold" panose="020B0604020202020204" charset="0"/>
              </a:rPr>
              <a:t>~</a:t>
            </a:r>
            <a:r>
              <a:rPr lang="en-US" sz="1050" b="1" dirty="0">
                <a:latin typeface="Open Sans Condensed ExtraBold" panose="020B0604020202020204" charset="0"/>
                <a:ea typeface="Open Sans Condensed ExtraBold" panose="020B0604020202020204" charset="0"/>
                <a:cs typeface="Open Sans Condensed ExtraBold" panose="020B0604020202020204" charset="0"/>
              </a:rPr>
              <a:t>17,622 Km</a:t>
            </a:r>
            <a:r>
              <a:rPr lang="en-US" sz="1050" b="1" baseline="30000" dirty="0">
                <a:latin typeface="Open Sans Condensed ExtraBold" panose="020B0604020202020204" charset="0"/>
                <a:ea typeface="Open Sans Condensed ExtraBold" panose="020B0604020202020204" charset="0"/>
                <a:cs typeface="Open Sans Condensed ExtraBold" panose="020B0604020202020204" charset="0"/>
              </a:rPr>
              <a:t>2</a:t>
            </a:r>
          </a:p>
          <a:p>
            <a:r>
              <a:rPr lang="en-IN" sz="1050" b="1" baseline="30000" dirty="0">
                <a:solidFill>
                  <a:schemeClr val="bg1">
                    <a:lumMod val="50000"/>
                  </a:schemeClr>
                </a:solidFill>
                <a:latin typeface="Open Sans Condensed ExtraBold" panose="020B0604020202020204" charset="0"/>
                <a:ea typeface="Open Sans Condensed ExtraBold" panose="020B0604020202020204" charset="0"/>
                <a:cs typeface="Open Sans Condensed ExtraBold" panose="020B0604020202020204" charset="0"/>
              </a:rPr>
              <a:t>~ 43 Lakh acres</a:t>
            </a:r>
          </a:p>
          <a:p>
            <a:r>
              <a:rPr lang="en-IN" sz="1050" b="1" baseline="30000" dirty="0">
                <a:solidFill>
                  <a:schemeClr val="bg1">
                    <a:lumMod val="50000"/>
                  </a:schemeClr>
                </a:solidFill>
                <a:latin typeface="Open Sans Condensed ExtraBold" panose="020B0604020202020204" charset="0"/>
                <a:ea typeface="Open Sans Condensed ExtraBold" panose="020B0604020202020204" charset="0"/>
                <a:cs typeface="Open Sans Condensed ExtraBold" panose="020B0604020202020204" charset="0"/>
              </a:rPr>
              <a:t>~ 16.56 Lakh cultivable land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5962B4-4169-E3B9-0AEA-1EFCB9BA7595}"/>
              </a:ext>
            </a:extLst>
          </p:cNvPr>
          <p:cNvSpPr txBox="1"/>
          <p:nvPr/>
        </p:nvSpPr>
        <p:spPr>
          <a:xfrm>
            <a:off x="6171835" y="4346739"/>
            <a:ext cx="9396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Condensed ExtraBold" panose="020B0604020202020204" charset="0"/>
                <a:ea typeface="Open Sans Condensed ExtraBold" panose="020B0604020202020204" charset="0"/>
                <a:cs typeface="Open Sans Condensed ExtraBold" panose="020B0604020202020204" charset="0"/>
              </a:rPr>
              <a:t>2</a:t>
            </a:r>
            <a:r>
              <a:rPr lang="en-US" sz="1000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Condensed ExtraBold" panose="020B0604020202020204" charset="0"/>
                <a:ea typeface="Open Sans Condensed ExtraBold" panose="020B0604020202020204" charset="0"/>
                <a:cs typeface="Open Sans Condensed ExtraBold" panose="020B0604020202020204" charset="0"/>
              </a:rPr>
              <a:t>nd</a:t>
            </a:r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Condensed ExtraBold" panose="020B0604020202020204" charset="0"/>
                <a:ea typeface="Open Sans Condensed ExtraBold" panose="020B0604020202020204" charset="0"/>
                <a:cs typeface="Open Sans Condensed ExtraBold" panose="020B0604020202020204" charset="0"/>
              </a:rPr>
              <a:t>  ITERATION</a:t>
            </a:r>
            <a:endParaRPr lang="en-IN" sz="1000" b="1" dirty="0">
              <a:solidFill>
                <a:schemeClr val="tx1">
                  <a:lumMod val="50000"/>
                  <a:lumOff val="50000"/>
                </a:schemeClr>
              </a:solidFill>
              <a:latin typeface="Open Sans Condensed ExtraBold" panose="020B0604020202020204" charset="0"/>
              <a:ea typeface="Open Sans Condensed ExtraBold" panose="020B0604020202020204" charset="0"/>
              <a:cs typeface="Open Sans Condensed ExtraBold" panose="020B060402020202020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C9BA07-20CF-11AB-2808-D7D47EB7DF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>
            <a:off x="4494174" y="2468514"/>
            <a:ext cx="1396510" cy="14122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C868B3-95CF-C954-1BE5-A21F1EEF5A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0416" y="2468514"/>
            <a:ext cx="1405464" cy="1376800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59173648-4396-85EC-93D5-C8A839B4FAE9}"/>
              </a:ext>
            </a:extLst>
          </p:cNvPr>
          <p:cNvSpPr/>
          <p:nvPr/>
        </p:nvSpPr>
        <p:spPr>
          <a:xfrm>
            <a:off x="5912589" y="3049210"/>
            <a:ext cx="99639" cy="215407"/>
          </a:xfrm>
          <a:prstGeom prst="rightArrow">
            <a:avLst>
              <a:gd name="adj1" fmla="val 67241"/>
              <a:gd name="adj2" fmla="val 50000"/>
            </a:avLst>
          </a:prstGeom>
          <a:solidFill>
            <a:srgbClr val="008080">
              <a:alpha val="5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700" b="1" dirty="0">
              <a:solidFill>
                <a:srgbClr val="008080"/>
              </a:solidFill>
              <a:latin typeface="Open Sans Condensed ExtraBold" panose="020B0604020202020204" charset="0"/>
              <a:ea typeface="Open Sans Condensed ExtraBold" panose="020B0604020202020204" charset="0"/>
              <a:cs typeface="Open Sans Condensed ExtraBold" panose="020B060402020202020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8B882D-F003-7072-8B1B-58754C2DAFA5}"/>
              </a:ext>
            </a:extLst>
          </p:cNvPr>
          <p:cNvSpPr txBox="1"/>
          <p:nvPr/>
        </p:nvSpPr>
        <p:spPr>
          <a:xfrm>
            <a:off x="4713521" y="3793566"/>
            <a:ext cx="99086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Condensed ExtraBold" panose="020B0604020202020204" charset="0"/>
                <a:ea typeface="Open Sans Condensed ExtraBold" panose="020B0604020202020204" charset="0"/>
                <a:cs typeface="Open Sans Condensed ExtraBold" panose="020B0604020202020204" charset="0"/>
              </a:rPr>
              <a:t>30%</a:t>
            </a:r>
            <a:r>
              <a:rPr 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Condensed ExtraBold" panose="020B0604020202020204" charset="0"/>
                <a:ea typeface="Open Sans Condensed ExtraBold" panose="020B0604020202020204" charset="0"/>
                <a:cs typeface="Open Sans Condensed ExtraBold" panose="020B0604020202020204" charset="0"/>
              </a:rPr>
              <a:t> Predicted</a:t>
            </a:r>
            <a:endParaRPr lang="en-IN" sz="900" b="1" dirty="0">
              <a:solidFill>
                <a:schemeClr val="tx1">
                  <a:lumMod val="50000"/>
                  <a:lumOff val="50000"/>
                </a:schemeClr>
              </a:solidFill>
              <a:latin typeface="Open Sans Condensed ExtraBold" panose="020B0604020202020204" charset="0"/>
              <a:ea typeface="Open Sans Condensed ExtraBold" panose="020B0604020202020204" charset="0"/>
              <a:cs typeface="Open Sans Condensed ExtraBold" panose="020B0604020202020204" charset="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9836D470-9DDB-959A-5AEB-058072D2300D}"/>
              </a:ext>
            </a:extLst>
          </p:cNvPr>
          <p:cNvSpPr/>
          <p:nvPr/>
        </p:nvSpPr>
        <p:spPr>
          <a:xfrm>
            <a:off x="7652873" y="3260053"/>
            <a:ext cx="50619" cy="89189"/>
          </a:xfrm>
          <a:prstGeom prst="rightArrow">
            <a:avLst>
              <a:gd name="adj1" fmla="val 67241"/>
              <a:gd name="adj2" fmla="val 50000"/>
            </a:avLst>
          </a:prstGeom>
          <a:solidFill>
            <a:srgbClr val="008080">
              <a:alpha val="5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700" b="1" dirty="0">
              <a:solidFill>
                <a:srgbClr val="008080"/>
              </a:solidFill>
              <a:latin typeface="Open Sans Condensed ExtraBold" panose="020B0604020202020204" charset="0"/>
              <a:ea typeface="Open Sans Condensed ExtraBold" panose="020B0604020202020204" charset="0"/>
              <a:cs typeface="Open Sans Condensed ExtraBold" panose="020B060402020202020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FFC538-D616-7781-9C4B-FB4978CF900A}"/>
              </a:ext>
            </a:extLst>
          </p:cNvPr>
          <p:cNvSpPr txBox="1"/>
          <p:nvPr/>
        </p:nvSpPr>
        <p:spPr>
          <a:xfrm>
            <a:off x="7652071" y="4346739"/>
            <a:ext cx="9044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Condensed ExtraBold" panose="020B0604020202020204" charset="0"/>
                <a:ea typeface="Open Sans Condensed ExtraBold" panose="020B0604020202020204" charset="0"/>
                <a:cs typeface="Open Sans Condensed ExtraBold" panose="020B0604020202020204" charset="0"/>
              </a:rPr>
              <a:t>3</a:t>
            </a:r>
            <a:r>
              <a:rPr lang="en-US" sz="1000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Condensed ExtraBold" panose="020B0604020202020204" charset="0"/>
                <a:ea typeface="Open Sans Condensed ExtraBold" panose="020B0604020202020204" charset="0"/>
                <a:cs typeface="Open Sans Condensed ExtraBold" panose="020B0604020202020204" charset="0"/>
              </a:rPr>
              <a:t>rd</a:t>
            </a:r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Condensed ExtraBold" panose="020B0604020202020204" charset="0"/>
                <a:ea typeface="Open Sans Condensed ExtraBold" panose="020B0604020202020204" charset="0"/>
                <a:cs typeface="Open Sans Condensed ExtraBold" panose="020B0604020202020204" charset="0"/>
              </a:rPr>
              <a:t> ITERATION</a:t>
            </a:r>
            <a:endParaRPr lang="en-IN" sz="1000" b="1" dirty="0">
              <a:solidFill>
                <a:schemeClr val="tx1">
                  <a:lumMod val="50000"/>
                  <a:lumOff val="50000"/>
                </a:schemeClr>
              </a:solidFill>
              <a:latin typeface="Open Sans Condensed ExtraBold" panose="020B0604020202020204" charset="0"/>
              <a:ea typeface="Open Sans Condensed ExtraBold" panose="020B0604020202020204" charset="0"/>
              <a:cs typeface="Open Sans Condensed ExtraBold" panose="020B060402020202020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E469DFC-951C-9AF8-1471-FCBD036E9A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094" t="14854" r="33422" b="10675"/>
          <a:stretch/>
        </p:blipFill>
        <p:spPr>
          <a:xfrm>
            <a:off x="7380585" y="2468514"/>
            <a:ext cx="1390090" cy="1376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3F74BD6-AE21-F30B-34C6-E39AE0F9D633}"/>
              </a:ext>
            </a:extLst>
          </p:cNvPr>
          <p:cNvSpPr txBox="1"/>
          <p:nvPr/>
        </p:nvSpPr>
        <p:spPr>
          <a:xfrm>
            <a:off x="6206349" y="3793566"/>
            <a:ext cx="9896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Condensed ExtraBold" panose="020B0604020202020204" charset="0"/>
                <a:ea typeface="Open Sans Condensed ExtraBold" panose="020B0604020202020204" charset="0"/>
                <a:cs typeface="Open Sans Condensed ExtraBold" panose="020B0604020202020204" charset="0"/>
              </a:rPr>
              <a:t>51%</a:t>
            </a:r>
            <a:r>
              <a:rPr 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Condensed ExtraBold" panose="020B0604020202020204" charset="0"/>
                <a:ea typeface="Open Sans Condensed ExtraBold" panose="020B0604020202020204" charset="0"/>
                <a:cs typeface="Open Sans Condensed ExtraBold" panose="020B0604020202020204" charset="0"/>
              </a:rPr>
              <a:t> Predicted</a:t>
            </a:r>
            <a:endParaRPr lang="en-IN" sz="900" b="1" dirty="0">
              <a:solidFill>
                <a:schemeClr val="tx1">
                  <a:lumMod val="50000"/>
                  <a:lumOff val="50000"/>
                </a:schemeClr>
              </a:solidFill>
              <a:latin typeface="Open Sans Condensed ExtraBold" panose="020B0604020202020204" charset="0"/>
              <a:ea typeface="Open Sans Condensed ExtraBold" panose="020B0604020202020204" charset="0"/>
              <a:cs typeface="Open Sans Condensed ExtraBold" panose="020B060402020202020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5A66F4-2B91-EE87-42D7-04CAE6754CB4}"/>
              </a:ext>
            </a:extLst>
          </p:cNvPr>
          <p:cNvSpPr txBox="1"/>
          <p:nvPr/>
        </p:nvSpPr>
        <p:spPr>
          <a:xfrm>
            <a:off x="7697957" y="3793564"/>
            <a:ext cx="9871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Condensed ExtraBold" panose="020B0604020202020204" charset="0"/>
                <a:ea typeface="Open Sans Condensed ExtraBold" panose="020B0604020202020204" charset="0"/>
                <a:cs typeface="Open Sans Condensed ExtraBold" panose="020B0604020202020204" charset="0"/>
              </a:rPr>
              <a:t>74%</a:t>
            </a:r>
            <a:r>
              <a:rPr 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Condensed ExtraBold" panose="020B0604020202020204" charset="0"/>
                <a:ea typeface="Open Sans Condensed ExtraBold" panose="020B0604020202020204" charset="0"/>
                <a:cs typeface="Open Sans Condensed ExtraBold" panose="020B0604020202020204" charset="0"/>
              </a:rPr>
              <a:t> Predicted</a:t>
            </a:r>
            <a:endParaRPr lang="en-IN" sz="900" b="1" dirty="0">
              <a:solidFill>
                <a:schemeClr val="tx1">
                  <a:lumMod val="50000"/>
                  <a:lumOff val="50000"/>
                </a:schemeClr>
              </a:solidFill>
              <a:latin typeface="Open Sans Condensed ExtraBold" panose="020B0604020202020204" charset="0"/>
              <a:ea typeface="Open Sans Condensed ExtraBold" panose="020B0604020202020204" charset="0"/>
              <a:cs typeface="Open Sans Condensed ExtraBold" panose="020B060402020202020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89888E-0692-B1C5-D84B-449AC86E7729}"/>
              </a:ext>
            </a:extLst>
          </p:cNvPr>
          <p:cNvSpPr txBox="1"/>
          <p:nvPr/>
        </p:nvSpPr>
        <p:spPr>
          <a:xfrm>
            <a:off x="4964676" y="4346739"/>
            <a:ext cx="9140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Condensed ExtraBold" panose="020B0604020202020204" charset="0"/>
                <a:ea typeface="Open Sans Condensed ExtraBold" panose="020B0604020202020204" charset="0"/>
                <a:cs typeface="Open Sans Condensed ExtraBold" panose="020B0604020202020204" charset="0"/>
              </a:rPr>
              <a:t>1</a:t>
            </a:r>
            <a:r>
              <a:rPr lang="en-US" sz="1000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Condensed ExtraBold" panose="020B0604020202020204" charset="0"/>
                <a:ea typeface="Open Sans Condensed ExtraBold" panose="020B0604020202020204" charset="0"/>
                <a:cs typeface="Open Sans Condensed ExtraBold" panose="020B0604020202020204" charset="0"/>
              </a:rPr>
              <a:t>st</a:t>
            </a:r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Condensed ExtraBold" panose="020B0604020202020204" charset="0"/>
                <a:ea typeface="Open Sans Condensed ExtraBold" panose="020B0604020202020204" charset="0"/>
                <a:cs typeface="Open Sans Condensed ExtraBold" panose="020B0604020202020204" charset="0"/>
              </a:rPr>
              <a:t>  ITERATION</a:t>
            </a:r>
            <a:endParaRPr lang="en-IN" sz="1000" b="1" dirty="0">
              <a:solidFill>
                <a:schemeClr val="tx1">
                  <a:lumMod val="50000"/>
                  <a:lumOff val="50000"/>
                </a:schemeClr>
              </a:solidFill>
              <a:latin typeface="Open Sans Condensed ExtraBold" panose="020B0604020202020204" charset="0"/>
              <a:ea typeface="Open Sans Condensed ExtraBold" panose="020B0604020202020204" charset="0"/>
              <a:cs typeface="Open Sans Condensed ExtraBold" panose="020B0604020202020204" charset="0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BC81B854-F546-36F9-5D5F-2D1CD56755EE}"/>
              </a:ext>
            </a:extLst>
          </p:cNvPr>
          <p:cNvSpPr/>
          <p:nvPr/>
        </p:nvSpPr>
        <p:spPr>
          <a:xfrm>
            <a:off x="7342755" y="3049210"/>
            <a:ext cx="99639" cy="215407"/>
          </a:xfrm>
          <a:prstGeom prst="rightArrow">
            <a:avLst>
              <a:gd name="adj1" fmla="val 67241"/>
              <a:gd name="adj2" fmla="val 50000"/>
            </a:avLst>
          </a:prstGeom>
          <a:solidFill>
            <a:srgbClr val="008080">
              <a:alpha val="5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700" b="1" dirty="0">
              <a:solidFill>
                <a:srgbClr val="008080"/>
              </a:solidFill>
              <a:latin typeface="Open Sans Condensed ExtraBold" panose="020B0604020202020204" charset="0"/>
              <a:ea typeface="Open Sans Condensed ExtraBold" panose="020B0604020202020204" charset="0"/>
              <a:cs typeface="Open Sans Condensed ExtraBold" panose="020B060402020202020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76E994-FE98-DCC6-3037-648E6A057BA0}"/>
              </a:ext>
            </a:extLst>
          </p:cNvPr>
          <p:cNvSpPr txBox="1"/>
          <p:nvPr/>
        </p:nvSpPr>
        <p:spPr>
          <a:xfrm>
            <a:off x="5372448" y="1380995"/>
            <a:ext cx="396686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cap="all" dirty="0">
                <a:latin typeface="Open Sans Condensed ExtraBold" panose="020B0604020202020204" charset="0"/>
                <a:ea typeface="Open Sans Condensed ExtraBold" panose="020B0604020202020204" charset="0"/>
                <a:cs typeface="Open Sans Condensed ExtraBold" panose="020B0604020202020204" charset="0"/>
              </a:rPr>
              <a:t>Accuracy of modeling</a:t>
            </a:r>
            <a:endParaRPr lang="en-IN" sz="1600" cap="all" dirty="0">
              <a:latin typeface="Open Sans Condensed ExtraBold" panose="020B0604020202020204" charset="0"/>
              <a:ea typeface="Open Sans Condensed ExtraBold" panose="020B0604020202020204" charset="0"/>
              <a:cs typeface="Open Sans Condensed ExtraBold" panose="020B060402020202020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0147B4-3791-CC38-93DF-FD80666ED922}"/>
              </a:ext>
            </a:extLst>
          </p:cNvPr>
          <p:cNvSpPr txBox="1"/>
          <p:nvPr/>
        </p:nvSpPr>
        <p:spPr>
          <a:xfrm>
            <a:off x="1190738" y="1380995"/>
            <a:ext cx="275994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cap="all" dirty="0">
                <a:latin typeface="Open Sans Condensed ExtraBold" panose="020B0604020202020204" charset="0"/>
                <a:ea typeface="Open Sans Condensed ExtraBold" panose="020B0604020202020204" charset="0"/>
                <a:cs typeface="Open Sans Condensed ExtraBold" panose="020B0604020202020204" charset="0"/>
              </a:rPr>
              <a:t>Prakasm Dt</a:t>
            </a:r>
            <a:endParaRPr lang="en-IN" sz="1600" cap="all" dirty="0">
              <a:latin typeface="Open Sans Condensed ExtraBold" panose="020B0604020202020204" charset="0"/>
              <a:ea typeface="Open Sans Condensed ExtraBold" panose="020B0604020202020204" charset="0"/>
              <a:cs typeface="Open Sans Condensed ExtraBold" panose="020B0604020202020204" charset="0"/>
            </a:endParaRP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CCBFD9F0-7531-3C31-D534-A3FA4A86F695}"/>
              </a:ext>
            </a:extLst>
          </p:cNvPr>
          <p:cNvSpPr/>
          <p:nvPr/>
        </p:nvSpPr>
        <p:spPr>
          <a:xfrm>
            <a:off x="8464059" y="2953621"/>
            <a:ext cx="99639" cy="215407"/>
          </a:xfrm>
          <a:prstGeom prst="rightArrow">
            <a:avLst>
              <a:gd name="adj1" fmla="val 67241"/>
              <a:gd name="adj2" fmla="val 50000"/>
            </a:avLst>
          </a:prstGeom>
          <a:solidFill>
            <a:srgbClr val="008080">
              <a:alpha val="5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700" b="1" dirty="0">
              <a:solidFill>
                <a:srgbClr val="008080"/>
              </a:solidFill>
              <a:latin typeface="Open Sans Condensed ExtraBold" panose="020B0604020202020204" charset="0"/>
              <a:ea typeface="Open Sans Condensed ExtraBold" panose="020B0604020202020204" charset="0"/>
              <a:cs typeface="Open Sans Condensed ExtraBold" panose="020B0604020202020204" charset="0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21C05D27-2C8A-8F54-8E53-11FF87D20868}"/>
              </a:ext>
            </a:extLst>
          </p:cNvPr>
          <p:cNvSpPr/>
          <p:nvPr/>
        </p:nvSpPr>
        <p:spPr>
          <a:xfrm>
            <a:off x="9080793" y="3260053"/>
            <a:ext cx="50619" cy="89189"/>
          </a:xfrm>
          <a:prstGeom prst="rightArrow">
            <a:avLst>
              <a:gd name="adj1" fmla="val 67241"/>
              <a:gd name="adj2" fmla="val 50000"/>
            </a:avLst>
          </a:prstGeom>
          <a:solidFill>
            <a:srgbClr val="008080">
              <a:alpha val="5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700" b="1" dirty="0">
              <a:solidFill>
                <a:srgbClr val="008080"/>
              </a:solidFill>
              <a:latin typeface="Open Sans Condensed ExtraBold" panose="020B0604020202020204" charset="0"/>
              <a:ea typeface="Open Sans Condensed ExtraBold" panose="020B0604020202020204" charset="0"/>
              <a:cs typeface="Open Sans Condensed ExtraBold" panose="020B060402020202020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4CF2E6-3913-B77B-E6C9-CB9191934F89}"/>
              </a:ext>
            </a:extLst>
          </p:cNvPr>
          <p:cNvSpPr txBox="1"/>
          <p:nvPr/>
        </p:nvSpPr>
        <p:spPr>
          <a:xfrm>
            <a:off x="9080793" y="4346739"/>
            <a:ext cx="9028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>
                <a:latin typeface="Open Sans Condensed ExtraBold" panose="020B0604020202020204" charset="0"/>
                <a:ea typeface="Open Sans Condensed ExtraBold" panose="020B0604020202020204" charset="0"/>
                <a:cs typeface="Open Sans Condensed ExtraBold" panose="020B0604020202020204" charset="0"/>
              </a:rPr>
              <a:t>4</a:t>
            </a:r>
            <a:r>
              <a:rPr lang="en-US" sz="1000" b="1" baseline="30000" dirty="0">
                <a:latin typeface="Open Sans Condensed ExtraBold" panose="020B0604020202020204" charset="0"/>
                <a:ea typeface="Open Sans Condensed ExtraBold" panose="020B0604020202020204" charset="0"/>
                <a:cs typeface="Open Sans Condensed ExtraBold" panose="020B0604020202020204" charset="0"/>
              </a:rPr>
              <a:t>th</a:t>
            </a:r>
            <a:r>
              <a:rPr lang="en-US" sz="1000" b="1" dirty="0">
                <a:latin typeface="Open Sans Condensed ExtraBold" panose="020B0604020202020204" charset="0"/>
                <a:ea typeface="Open Sans Condensed ExtraBold" panose="020B0604020202020204" charset="0"/>
                <a:cs typeface="Open Sans Condensed ExtraBold" panose="020B0604020202020204" charset="0"/>
              </a:rPr>
              <a:t> ITERATION</a:t>
            </a:r>
            <a:endParaRPr lang="en-IN" sz="1000" b="1" dirty="0">
              <a:latin typeface="Open Sans Condensed ExtraBold" panose="020B0604020202020204" charset="0"/>
              <a:ea typeface="Open Sans Condensed ExtraBold" panose="020B0604020202020204" charset="0"/>
              <a:cs typeface="Open Sans Condensed ExtraBold" panose="020B060402020202020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A0D200-BD10-2FD0-5EDF-1EE4F783E700}"/>
              </a:ext>
            </a:extLst>
          </p:cNvPr>
          <p:cNvSpPr txBox="1"/>
          <p:nvPr/>
        </p:nvSpPr>
        <p:spPr>
          <a:xfrm>
            <a:off x="9125877" y="3793564"/>
            <a:ext cx="987136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latin typeface="Open Sans Condensed ExtraBold" panose="020B0604020202020204" charset="0"/>
                <a:ea typeface="Open Sans Condensed ExtraBold" panose="020B0604020202020204" charset="0"/>
                <a:cs typeface="Open Sans Condensed ExtraBold" panose="020B0604020202020204" charset="0"/>
              </a:rPr>
              <a:t>~91.5%</a:t>
            </a:r>
            <a:r>
              <a:rPr lang="en-US" sz="900" b="1" dirty="0">
                <a:latin typeface="Open Sans Condensed ExtraBold" panose="020B0604020202020204" charset="0"/>
                <a:ea typeface="Open Sans Condensed ExtraBold" panose="020B0604020202020204" charset="0"/>
                <a:cs typeface="Open Sans Condensed ExtraBold" panose="020B0604020202020204" charset="0"/>
              </a:rPr>
              <a:t> Predicted</a:t>
            </a:r>
            <a:endParaRPr lang="en-IN" sz="900" b="1" dirty="0">
              <a:latin typeface="Open Sans Condensed ExtraBold" panose="020B0604020202020204" charset="0"/>
              <a:ea typeface="Open Sans Condensed ExtraBold" panose="020B0604020202020204" charset="0"/>
              <a:cs typeface="Open Sans Condensed ExtraBold" panose="020B0604020202020204" charset="0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EFB001FC-F7CC-63DC-0EA0-86306552F358}"/>
              </a:ext>
            </a:extLst>
          </p:cNvPr>
          <p:cNvSpPr/>
          <p:nvPr/>
        </p:nvSpPr>
        <p:spPr>
          <a:xfrm>
            <a:off x="8770675" y="3049210"/>
            <a:ext cx="99639" cy="215407"/>
          </a:xfrm>
          <a:prstGeom prst="rightArrow">
            <a:avLst>
              <a:gd name="adj1" fmla="val 67241"/>
              <a:gd name="adj2" fmla="val 50000"/>
            </a:avLst>
          </a:prstGeom>
          <a:solidFill>
            <a:srgbClr val="008080">
              <a:alpha val="5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700" b="1" dirty="0">
              <a:solidFill>
                <a:srgbClr val="008080"/>
              </a:solidFill>
              <a:latin typeface="Open Sans Condensed ExtraBold" panose="020B0604020202020204" charset="0"/>
              <a:ea typeface="Open Sans Condensed ExtraBold" panose="020B0604020202020204" charset="0"/>
              <a:cs typeface="Open Sans Condensed ExtraBold" panose="020B0604020202020204" charset="0"/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20180163-8A0F-730F-26D7-0C8102426CDA}"/>
              </a:ext>
            </a:extLst>
          </p:cNvPr>
          <p:cNvSpPr/>
          <p:nvPr/>
        </p:nvSpPr>
        <p:spPr>
          <a:xfrm>
            <a:off x="10276991" y="2953621"/>
            <a:ext cx="99639" cy="215407"/>
          </a:xfrm>
          <a:prstGeom prst="rightArrow">
            <a:avLst>
              <a:gd name="adj1" fmla="val 67241"/>
              <a:gd name="adj2" fmla="val 50000"/>
            </a:avLst>
          </a:prstGeom>
          <a:solidFill>
            <a:srgbClr val="008080">
              <a:alpha val="5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700" b="1" dirty="0">
              <a:solidFill>
                <a:srgbClr val="008080"/>
              </a:solidFill>
              <a:latin typeface="Open Sans Condensed ExtraBold" panose="020B0604020202020204" charset="0"/>
              <a:ea typeface="Open Sans Condensed ExtraBold" panose="020B0604020202020204" charset="0"/>
              <a:cs typeface="Open Sans Condensed ExtraBold" panose="020B060402020202020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F50A62-4EE5-7072-1AFD-AD7E22522A2D}"/>
              </a:ext>
            </a:extLst>
          </p:cNvPr>
          <p:cNvSpPr txBox="1"/>
          <p:nvPr/>
        </p:nvSpPr>
        <p:spPr>
          <a:xfrm>
            <a:off x="9076609" y="4971570"/>
            <a:ext cx="2402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488" indent="-904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000" b="1" dirty="0">
                <a:latin typeface="Open Sans Condensed ExtraBold" panose="020B0604020202020204" charset="0"/>
                <a:ea typeface="Open Sans Condensed ExtraBold" panose="020B0604020202020204" charset="0"/>
                <a:cs typeface="Open Sans Condensed ExtraBold" panose="020B0604020202020204" charset="0"/>
              </a:rPr>
              <a:t>Only 50 data points were added to validation model</a:t>
            </a:r>
          </a:p>
        </p:txBody>
      </p:sp>
    </p:spTree>
    <p:extLst>
      <p:ext uri="{BB962C8B-B14F-4D97-AF65-F5344CB8AC3E}">
        <p14:creationId xmlns:p14="http://schemas.microsoft.com/office/powerpoint/2010/main" val="992933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1C3CA2-E5AE-F288-5377-B55B134D8F20}"/>
              </a:ext>
            </a:extLst>
          </p:cNvPr>
          <p:cNvSpPr txBox="1"/>
          <p:nvPr/>
        </p:nvSpPr>
        <p:spPr>
          <a:xfrm>
            <a:off x="1310131" y="2953080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 Condensed ExtraBold" panose="020B0604020202020204" charset="0"/>
                <a:ea typeface="Open Sans Condensed ExtraBold" panose="020B0604020202020204" charset="0"/>
                <a:cs typeface="Open Sans Condensed ExtraBold" panose="020B0604020202020204" charset="0"/>
              </a:rPr>
              <a:t>http://si.pspd.in</a:t>
            </a:r>
            <a:endParaRPr lang="en-IN" dirty="0">
              <a:latin typeface="Open Sans Condensed ExtraBold" panose="020B0604020202020204" charset="0"/>
              <a:ea typeface="Open Sans Condensed ExtraBold" panose="020B0604020202020204" charset="0"/>
              <a:cs typeface="Open Sans Condensed ExtraBold" panose="020B060402020202020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BB7D33-1999-4CB9-5FF8-0CF70395B701}"/>
              </a:ext>
            </a:extLst>
          </p:cNvPr>
          <p:cNvSpPr txBox="1"/>
          <p:nvPr/>
        </p:nvSpPr>
        <p:spPr>
          <a:xfrm>
            <a:off x="111966" y="150143"/>
            <a:ext cx="42907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cap="all" dirty="0">
                <a:latin typeface="Open Sans Condensed ExtraBold" panose="020B0604020202020204" charset="0"/>
                <a:ea typeface="Open Sans Condensed ExtraBold" panose="020B0604020202020204" charset="0"/>
                <a:cs typeface="Open Sans Condensed ExtraBold" panose="020B0604020202020204" charset="0"/>
              </a:rPr>
              <a:t>PRAKASM Dt </a:t>
            </a:r>
            <a:r>
              <a:rPr lang="en-IN" cap="all" dirty="0">
                <a:solidFill>
                  <a:srgbClr val="008080"/>
                </a:solidFill>
                <a:latin typeface="Open Sans Condensed ExtraBold" panose="020B0604020202020204" charset="0"/>
                <a:ea typeface="Open Sans Condensed ExtraBold" panose="020B0604020202020204" charset="0"/>
                <a:cs typeface="Open Sans Condensed ExtraBold" panose="020B0604020202020204" charset="0"/>
              </a:rPr>
              <a:t>OUTCOME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BD1B17-2B72-8230-0066-53996D00EAD1}"/>
              </a:ext>
            </a:extLst>
          </p:cNvPr>
          <p:cNvSpPr txBox="1"/>
          <p:nvPr/>
        </p:nvSpPr>
        <p:spPr>
          <a:xfrm>
            <a:off x="9192126" y="150143"/>
            <a:ext cx="29761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cap="all" dirty="0">
                <a:solidFill>
                  <a:srgbClr val="008080"/>
                </a:solidFill>
                <a:latin typeface="Open Sans Condensed ExtraBold" panose="020B0604020202020204" charset="0"/>
                <a:ea typeface="Open Sans Condensed ExtraBold" panose="020B0604020202020204" charset="0"/>
                <a:cs typeface="Open Sans Condensed ExtraBold" panose="020B0604020202020204" charset="0"/>
              </a:rPr>
              <a:t>How to USE / Visualize ?</a:t>
            </a:r>
            <a:endParaRPr lang="en-IN" cap="all" dirty="0">
              <a:solidFill>
                <a:srgbClr val="008080"/>
              </a:solidFill>
              <a:latin typeface="Open Sans Condensed ExtraBold" panose="020B0604020202020204" charset="0"/>
              <a:ea typeface="Open Sans Condensed ExtraBold" panose="020B0604020202020204" charset="0"/>
              <a:cs typeface="Open Sans Condensed ExtraBold" panose="020B060402020202020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E21724-6DF8-ADAA-322F-1F7F81C8EC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1" y="412266"/>
            <a:ext cx="2926081" cy="1664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F953B5-2458-1B1F-5DA9-63BF41C25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256394">
            <a:off x="5997303" y="4600080"/>
            <a:ext cx="3356329" cy="3224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F316A8-E1B7-7309-9667-DDE64F981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256394">
            <a:off x="7630235" y="4342988"/>
            <a:ext cx="3356329" cy="32247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264CA9-0666-955B-E43C-57419CE329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6261" y="519475"/>
            <a:ext cx="4517129" cy="60869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13E5CD-A076-A025-2CAB-87F2658164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7302" y="2185098"/>
            <a:ext cx="3356329" cy="45227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5F7E05-D930-A6E5-07E7-45346C9142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913" y="1785687"/>
            <a:ext cx="2124777" cy="88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00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55F0B611-27B7-B5EE-376D-C12205AD8CF4}"/>
              </a:ext>
            </a:extLst>
          </p:cNvPr>
          <p:cNvCxnSpPr>
            <a:cxnSpLocks/>
          </p:cNvCxnSpPr>
          <p:nvPr/>
        </p:nvCxnSpPr>
        <p:spPr>
          <a:xfrm>
            <a:off x="2000382" y="2853041"/>
            <a:ext cx="2547441" cy="9316"/>
          </a:xfrm>
          <a:prstGeom prst="straightConnector1">
            <a:avLst/>
          </a:prstGeom>
          <a:ln>
            <a:solidFill>
              <a:schemeClr val="bg1">
                <a:lumMod val="50000"/>
                <a:lumOff val="50000"/>
              </a:schemeClr>
            </a:solidFill>
            <a:prstDash val="sysDash"/>
            <a:headEnd type="diamond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446B40A-C81A-BD27-42C4-34D76D8F6E51}"/>
              </a:ext>
            </a:extLst>
          </p:cNvPr>
          <p:cNvSpPr txBox="1"/>
          <p:nvPr/>
        </p:nvSpPr>
        <p:spPr>
          <a:xfrm>
            <a:off x="2716114" y="2477185"/>
            <a:ext cx="6367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Segoe UI Semibold" panose="020B0702040204020203" pitchFamily="34" charset="0"/>
                <a:ea typeface="Open Sans Condensed ExtraBold" pitchFamily="2" charset="0"/>
                <a:cs typeface="Segoe UI Semibold" panose="020B0702040204020203" pitchFamily="34" charset="0"/>
              </a:rPr>
              <a:t>‘23-Q1</a:t>
            </a:r>
            <a:endParaRPr lang="en-IN" sz="1200" dirty="0">
              <a:latin typeface="Segoe UI Semibold" panose="020B0702040204020203" pitchFamily="34" charset="0"/>
              <a:ea typeface="Open Sans Condensed ExtraBold" pitchFamily="2" charset="0"/>
              <a:cs typeface="Segoe UI Semibold" panose="020B07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913461-790C-F304-455D-9C30DF2E3223}"/>
              </a:ext>
            </a:extLst>
          </p:cNvPr>
          <p:cNvSpPr txBox="1"/>
          <p:nvPr/>
        </p:nvSpPr>
        <p:spPr>
          <a:xfrm>
            <a:off x="3899668" y="2477185"/>
            <a:ext cx="659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Segoe UI Semibold" panose="020B0702040204020203" pitchFamily="34" charset="0"/>
                <a:ea typeface="Open Sans Condensed ExtraBold" pitchFamily="2" charset="0"/>
                <a:cs typeface="Segoe UI Semibold" panose="020B0702040204020203" pitchFamily="34" charset="0"/>
              </a:rPr>
              <a:t>‘23-Q2</a:t>
            </a:r>
            <a:endParaRPr lang="en-IN" sz="1200" dirty="0">
              <a:latin typeface="Segoe UI Semibold" panose="020B0702040204020203" pitchFamily="34" charset="0"/>
              <a:ea typeface="Open Sans Condensed ExtraBold" pitchFamily="2" charset="0"/>
              <a:cs typeface="Segoe UI Semibold" panose="020B07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A70EC2-1FA0-02DD-CE79-721C3D10A6A1}"/>
              </a:ext>
            </a:extLst>
          </p:cNvPr>
          <p:cNvSpPr txBox="1"/>
          <p:nvPr/>
        </p:nvSpPr>
        <p:spPr>
          <a:xfrm>
            <a:off x="5105662" y="2477185"/>
            <a:ext cx="6591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Segoe UI Semibold" panose="020B0702040204020203" pitchFamily="34" charset="0"/>
                <a:ea typeface="Open Sans Condensed ExtraBold" pitchFamily="2" charset="0"/>
                <a:cs typeface="Segoe UI Semibold" panose="020B0702040204020203" pitchFamily="34" charset="0"/>
              </a:rPr>
              <a:t>‘23-Q4</a:t>
            </a:r>
            <a:endParaRPr lang="en-IN" sz="1200" dirty="0">
              <a:latin typeface="Segoe UI Semibold" panose="020B0702040204020203" pitchFamily="34" charset="0"/>
              <a:ea typeface="Open Sans Condensed ExtraBold" pitchFamily="2" charset="0"/>
              <a:cs typeface="Segoe UI Semibold" panose="020B07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05476B-548B-3EA3-46B1-15E73A0474C0}"/>
              </a:ext>
            </a:extLst>
          </p:cNvPr>
          <p:cNvSpPr txBox="1"/>
          <p:nvPr/>
        </p:nvSpPr>
        <p:spPr>
          <a:xfrm>
            <a:off x="6322878" y="2477185"/>
            <a:ext cx="639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Segoe UI Semibold" panose="020B0702040204020203" pitchFamily="34" charset="0"/>
                <a:ea typeface="Open Sans Condensed ExtraBold" pitchFamily="2" charset="0"/>
                <a:cs typeface="Segoe UI Semibold" panose="020B0702040204020203" pitchFamily="34" charset="0"/>
              </a:rPr>
              <a:t>‘24-Q1</a:t>
            </a:r>
            <a:endParaRPr lang="en-IN" sz="1200" dirty="0">
              <a:latin typeface="Segoe UI Semibold" panose="020B0702040204020203" pitchFamily="34" charset="0"/>
              <a:ea typeface="Open Sans Condensed ExtraBold" pitchFamily="2" charset="0"/>
              <a:cs typeface="Segoe UI Semibold" panose="020B0702040204020203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C3CDF99-48C1-04A4-69F3-2739D840D4F6}"/>
              </a:ext>
            </a:extLst>
          </p:cNvPr>
          <p:cNvCxnSpPr>
            <a:cxnSpLocks/>
            <a:stCxn id="23" idx="1"/>
            <a:endCxn id="25" idx="1"/>
          </p:cNvCxnSpPr>
          <p:nvPr/>
        </p:nvCxnSpPr>
        <p:spPr>
          <a:xfrm>
            <a:off x="1870274" y="2865073"/>
            <a:ext cx="5542442" cy="13123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iamond 7">
            <a:extLst>
              <a:ext uri="{FF2B5EF4-FFF2-40B4-BE49-F238E27FC236}">
                <a16:creationId xmlns:a16="http://schemas.microsoft.com/office/drawing/2014/main" id="{8244CD70-26B7-2918-0EB8-98D59131A7D3}"/>
              </a:ext>
            </a:extLst>
          </p:cNvPr>
          <p:cNvSpPr/>
          <p:nvPr/>
        </p:nvSpPr>
        <p:spPr>
          <a:xfrm>
            <a:off x="3011682" y="2807923"/>
            <a:ext cx="114300" cy="11430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50E57AFC-0447-F58E-26F7-CBA726240788}"/>
              </a:ext>
            </a:extLst>
          </p:cNvPr>
          <p:cNvSpPr/>
          <p:nvPr/>
        </p:nvSpPr>
        <p:spPr>
          <a:xfrm>
            <a:off x="4200532" y="2807923"/>
            <a:ext cx="114300" cy="11430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AA4FC8A2-A6B0-9FB4-4C4C-1DA3A0A89DA1}"/>
              </a:ext>
            </a:extLst>
          </p:cNvPr>
          <p:cNvSpPr/>
          <p:nvPr/>
        </p:nvSpPr>
        <p:spPr>
          <a:xfrm>
            <a:off x="5389382" y="2807923"/>
            <a:ext cx="114300" cy="11430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1" name="Diamond 10">
            <a:extLst>
              <a:ext uri="{FF2B5EF4-FFF2-40B4-BE49-F238E27FC236}">
                <a16:creationId xmlns:a16="http://schemas.microsoft.com/office/drawing/2014/main" id="{25892BE2-D66D-0158-DFBB-496A4AE0D5DB}"/>
              </a:ext>
            </a:extLst>
          </p:cNvPr>
          <p:cNvSpPr/>
          <p:nvPr/>
        </p:nvSpPr>
        <p:spPr>
          <a:xfrm>
            <a:off x="6578232" y="2807923"/>
            <a:ext cx="114300" cy="11430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0C27A157-AE19-0C49-5D19-13DBC2754698}"/>
              </a:ext>
            </a:extLst>
          </p:cNvPr>
          <p:cNvSpPr/>
          <p:nvPr/>
        </p:nvSpPr>
        <p:spPr>
          <a:xfrm rot="16200000" flipH="1">
            <a:off x="6277432" y="2375991"/>
            <a:ext cx="3054771" cy="944394"/>
          </a:xfrm>
          <a:prstGeom prst="triangle">
            <a:avLst>
              <a:gd name="adj" fmla="val 50483"/>
            </a:avLst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l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IN" sz="1100" dirty="0">
              <a:solidFill>
                <a:schemeClr val="bg1"/>
              </a:solidFill>
              <a:latin typeface="Segoe UI Semibold" panose="020B0702040204020203" pitchFamily="34" charset="0"/>
              <a:ea typeface="Open Sans Condensed ExtraBold" pitchFamily="2" charset="0"/>
              <a:cs typeface="Segoe UI Semibold" panose="020B07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0A5ED9-0793-8A33-A763-498D1BF87B99}"/>
              </a:ext>
            </a:extLst>
          </p:cNvPr>
          <p:cNvSpPr txBox="1"/>
          <p:nvPr/>
        </p:nvSpPr>
        <p:spPr>
          <a:xfrm>
            <a:off x="2639786" y="3041573"/>
            <a:ext cx="89589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Segoe UI Semibold" panose="020B0702040204020203" pitchFamily="34" charset="0"/>
                <a:ea typeface="Open Sans Condensed ExtraBold" pitchFamily="2" charset="0"/>
                <a:cs typeface="Segoe UI Semibold" panose="020B0702040204020203" pitchFamily="34" charset="0"/>
              </a:rPr>
              <a:t>Sampling Ground truth Data</a:t>
            </a:r>
            <a:endParaRPr lang="en-US" sz="900" dirty="0">
              <a:latin typeface="Segoe UI Semibold" panose="020B0702040204020203" pitchFamily="34" charset="0"/>
              <a:ea typeface="Open Sans Condensed ExtraBold" pitchFamily="2" charset="0"/>
              <a:cs typeface="Segoe UI Semibold" panose="020B07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4762B9-D445-0C69-2184-F47C194BD44B}"/>
              </a:ext>
            </a:extLst>
          </p:cNvPr>
          <p:cNvSpPr txBox="1"/>
          <p:nvPr/>
        </p:nvSpPr>
        <p:spPr>
          <a:xfrm>
            <a:off x="3851621" y="3041573"/>
            <a:ext cx="89589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Segoe UI Semibold" panose="020B0702040204020203" pitchFamily="34" charset="0"/>
                <a:ea typeface="Open Sans Condensed ExtraBold" pitchFamily="2" charset="0"/>
                <a:cs typeface="Segoe UI Semibold" panose="020B0702040204020203" pitchFamily="34" charset="0"/>
              </a:rPr>
              <a:t>Multi-species model built</a:t>
            </a:r>
            <a:endParaRPr lang="en-US" sz="900" dirty="0">
              <a:latin typeface="Segoe UI Semibold" panose="020B0702040204020203" pitchFamily="34" charset="0"/>
              <a:ea typeface="Open Sans Condensed ExtraBold" pitchFamily="2" charset="0"/>
              <a:cs typeface="Segoe UI Semibold" panose="020B07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AC2CA2-F20A-3C5F-4166-0B60909D0EBA}"/>
              </a:ext>
            </a:extLst>
          </p:cNvPr>
          <p:cNvSpPr txBox="1"/>
          <p:nvPr/>
        </p:nvSpPr>
        <p:spPr>
          <a:xfrm>
            <a:off x="5063456" y="3041573"/>
            <a:ext cx="11341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Segoe UI Semibold" panose="020B0702040204020203" pitchFamily="34" charset="0"/>
                <a:ea typeface="Open Sans Condensed ExtraBold" pitchFamily="2" charset="0"/>
                <a:cs typeface="Segoe UI Semibold" panose="020B0702040204020203" pitchFamily="34" charset="0"/>
              </a:rPr>
              <a:t>A Road Map was built &amp; presented in CMC</a:t>
            </a:r>
            <a:endParaRPr lang="en-US" sz="900" dirty="0">
              <a:latin typeface="Segoe UI Semibold" panose="020B0702040204020203" pitchFamily="34" charset="0"/>
              <a:ea typeface="Open Sans Condensed ExtraBold" pitchFamily="2" charset="0"/>
              <a:cs typeface="Segoe UI Semibold" panose="020B07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376464-743C-623D-54B6-B3953797E8A0}"/>
              </a:ext>
            </a:extLst>
          </p:cNvPr>
          <p:cNvSpPr txBox="1"/>
          <p:nvPr/>
        </p:nvSpPr>
        <p:spPr>
          <a:xfrm>
            <a:off x="6317951" y="3041573"/>
            <a:ext cx="12701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  <a:latin typeface="Segoe UI Semibold" panose="020B0702040204020203" pitchFamily="34" charset="0"/>
                <a:ea typeface="Open Sans Condensed ExtraBold" pitchFamily="2" charset="0"/>
                <a:cs typeface="Segoe UI Semibold" panose="020B0702040204020203" pitchFamily="34" charset="0"/>
              </a:rPr>
              <a:t>Scale up process with SatSure (4 mandals)</a:t>
            </a:r>
          </a:p>
          <a:p>
            <a:endParaRPr lang="en-US" sz="900" dirty="0">
              <a:solidFill>
                <a:srgbClr val="FF0000"/>
              </a:solidFill>
              <a:latin typeface="Segoe UI Semibold" panose="020B0702040204020203" pitchFamily="34" charset="0"/>
              <a:ea typeface="Open Sans Condensed ExtraBold" pitchFamily="2" charset="0"/>
              <a:cs typeface="Segoe UI Semibold" panose="020B070204020402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FF0000"/>
                </a:solidFill>
                <a:latin typeface="Segoe UI Semibold" panose="020B0702040204020203" pitchFamily="34" charset="0"/>
                <a:ea typeface="Open Sans Condensed ExtraBold" pitchFamily="2" charset="0"/>
                <a:cs typeface="Segoe UI Semibold" panose="020B0702040204020203" pitchFamily="34" charset="0"/>
              </a:rPr>
              <a:t>POC with 4 mandals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FF0000"/>
                </a:solidFill>
                <a:latin typeface="Segoe UI Semibold" panose="020B0702040204020203" pitchFamily="34" charset="0"/>
                <a:ea typeface="Open Sans Condensed ExtraBold" pitchFamily="2" charset="0"/>
                <a:cs typeface="Segoe UI Semibold" panose="020B0702040204020203" pitchFamily="34" charset="0"/>
              </a:rPr>
              <a:t>75% accuracy with Euca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FF0000"/>
                </a:solidFill>
                <a:latin typeface="Segoe UI Semibold" panose="020B0702040204020203" pitchFamily="34" charset="0"/>
                <a:ea typeface="Open Sans Condensed ExtraBold" pitchFamily="2" charset="0"/>
                <a:cs typeface="Segoe UI Semibold" panose="020B0702040204020203" pitchFamily="34" charset="0"/>
              </a:rPr>
              <a:t>~3% accuracy with Age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919995F-7B41-553D-4AE4-31805002A9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25" r="17839"/>
          <a:stretch/>
        </p:blipFill>
        <p:spPr>
          <a:xfrm>
            <a:off x="10492688" y="2349418"/>
            <a:ext cx="1094434" cy="1269237"/>
          </a:xfrm>
          <a:prstGeom prst="rect">
            <a:avLst/>
          </a:prstGeom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6B3EFE9-2A8A-779E-06C1-35F1144041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75" r="17294"/>
          <a:stretch/>
        </p:blipFill>
        <p:spPr>
          <a:xfrm>
            <a:off x="9176848" y="2349418"/>
            <a:ext cx="1098312" cy="1269236"/>
          </a:xfrm>
          <a:prstGeom prst="rect">
            <a:avLst/>
          </a:prstGeom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0852ED-3253-7FDD-9E90-DD0BDEF886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47" r="12847"/>
          <a:stretch/>
        </p:blipFill>
        <p:spPr>
          <a:xfrm>
            <a:off x="8455033" y="2330821"/>
            <a:ext cx="1170705" cy="1287833"/>
          </a:xfrm>
          <a:prstGeom prst="rect">
            <a:avLst/>
          </a:prstGeom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CA838D8-C95C-78A5-AA26-585E501D9F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39" r="17437"/>
          <a:stretch/>
        </p:blipFill>
        <p:spPr>
          <a:xfrm>
            <a:off x="9837481" y="2349418"/>
            <a:ext cx="1087312" cy="1269237"/>
          </a:xfrm>
          <a:prstGeom prst="rect">
            <a:avLst/>
          </a:prstGeom>
          <a:ln>
            <a:noFill/>
          </a:ln>
        </p:spPr>
      </p:pic>
      <p:sp>
        <p:nvSpPr>
          <p:cNvPr id="21" name="Google Shape;61;p14">
            <a:extLst>
              <a:ext uri="{FF2B5EF4-FFF2-40B4-BE49-F238E27FC236}">
                <a16:creationId xmlns:a16="http://schemas.microsoft.com/office/drawing/2014/main" id="{3656DD89-B809-970A-D7B0-52EE5939A87C}"/>
              </a:ext>
            </a:extLst>
          </p:cNvPr>
          <p:cNvSpPr txBox="1">
            <a:spLocks/>
          </p:cNvSpPr>
          <p:nvPr/>
        </p:nvSpPr>
        <p:spPr>
          <a:xfrm>
            <a:off x="9081325" y="3856542"/>
            <a:ext cx="1339060" cy="505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indent="-171450" algn="l">
              <a:buSzPct val="111111"/>
              <a:buFont typeface="Courier New" panose="02070309020205020404" pitchFamily="49" charset="0"/>
              <a:buChar char="o"/>
            </a:pPr>
            <a:r>
              <a:rPr lang="en-US" sz="800" b="1" cap="all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Super resolution</a:t>
            </a:r>
          </a:p>
          <a:p>
            <a:pPr marL="171450" indent="-171450" algn="l">
              <a:buSzPct val="111111"/>
              <a:buFont typeface="Courier New" panose="02070309020205020404" pitchFamily="49" charset="0"/>
              <a:buChar char="o"/>
            </a:pPr>
            <a:r>
              <a:rPr lang="en-US" sz="800" b="1" cap="all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Field delineation</a:t>
            </a:r>
            <a:endParaRPr lang="en-IN" sz="800" b="1" cap="all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4078C5-F5B4-3DD5-5667-979D565427C7}"/>
              </a:ext>
            </a:extLst>
          </p:cNvPr>
          <p:cNvSpPr txBox="1"/>
          <p:nvPr/>
        </p:nvSpPr>
        <p:spPr>
          <a:xfrm>
            <a:off x="8296754" y="1706602"/>
            <a:ext cx="3236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Business scale up pipeline to multiple states</a:t>
            </a:r>
            <a:endParaRPr lang="en-IN" sz="12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3" name="Diamond 22">
            <a:extLst>
              <a:ext uri="{FF2B5EF4-FFF2-40B4-BE49-F238E27FC236}">
                <a16:creationId xmlns:a16="http://schemas.microsoft.com/office/drawing/2014/main" id="{CD8A2A60-12C0-BB38-0548-091CB9BD4BE2}"/>
              </a:ext>
            </a:extLst>
          </p:cNvPr>
          <p:cNvSpPr/>
          <p:nvPr/>
        </p:nvSpPr>
        <p:spPr>
          <a:xfrm>
            <a:off x="1870274" y="2807923"/>
            <a:ext cx="114300" cy="114300"/>
          </a:xfrm>
          <a:prstGeom prst="diamon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5F6E40D-BBA0-3ECA-9575-037DFE025FEA}"/>
              </a:ext>
            </a:extLst>
          </p:cNvPr>
          <p:cNvSpPr txBox="1"/>
          <p:nvPr/>
        </p:nvSpPr>
        <p:spPr>
          <a:xfrm>
            <a:off x="1446833" y="2959657"/>
            <a:ext cx="89589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Segoe UI Semibold" panose="020B0702040204020203" pitchFamily="34" charset="0"/>
                <a:ea typeface="Open Sans Condensed ExtraBold" pitchFamily="2" charset="0"/>
                <a:cs typeface="Segoe UI Semibold" panose="020B0702040204020203" pitchFamily="34" charset="0"/>
              </a:rPr>
              <a:t>POC of BCM (10 </a:t>
            </a:r>
            <a:r>
              <a:rPr lang="en-US" sz="1050" dirty="0" err="1">
                <a:latin typeface="Segoe UI Semibold" panose="020B0702040204020203" pitchFamily="34" charset="0"/>
                <a:ea typeface="Open Sans Condensed ExtraBold" pitchFamily="2" charset="0"/>
                <a:cs typeface="Segoe UI Semibold" panose="020B0702040204020203" pitchFamily="34" charset="0"/>
              </a:rPr>
              <a:t>sq.Km</a:t>
            </a:r>
            <a:r>
              <a:rPr lang="en-US" sz="1050" dirty="0">
                <a:latin typeface="Segoe UI Semibold" panose="020B0702040204020203" pitchFamily="34" charset="0"/>
                <a:ea typeface="Open Sans Condensed ExtraBold" pitchFamily="2" charset="0"/>
                <a:cs typeface="Segoe UI Semibold" panose="020B0702040204020203" pitchFamily="34" charset="0"/>
              </a:rPr>
              <a:t>)</a:t>
            </a:r>
            <a:endParaRPr lang="en-US" sz="900" dirty="0">
              <a:latin typeface="Segoe UI Semibold" panose="020B0702040204020203" pitchFamily="34" charset="0"/>
              <a:ea typeface="Open Sans Condensed ExtraBold" pitchFamily="2" charset="0"/>
              <a:cs typeface="Segoe UI Semibold" panose="020B0702040204020203" pitchFamily="34" charset="0"/>
            </a:endParaRPr>
          </a:p>
        </p:txBody>
      </p:sp>
      <p:sp>
        <p:nvSpPr>
          <p:cNvPr id="25" name="Diamond 24">
            <a:extLst>
              <a:ext uri="{FF2B5EF4-FFF2-40B4-BE49-F238E27FC236}">
                <a16:creationId xmlns:a16="http://schemas.microsoft.com/office/drawing/2014/main" id="{C665A36B-94C2-F973-DFC8-31E4037145A0}"/>
              </a:ext>
            </a:extLst>
          </p:cNvPr>
          <p:cNvSpPr/>
          <p:nvPr/>
        </p:nvSpPr>
        <p:spPr>
          <a:xfrm>
            <a:off x="7412716" y="2821046"/>
            <a:ext cx="114300" cy="11430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C147573-10A0-BBEB-3A84-C843D4A14C41}"/>
              </a:ext>
            </a:extLst>
          </p:cNvPr>
          <p:cNvSpPr/>
          <p:nvPr/>
        </p:nvSpPr>
        <p:spPr>
          <a:xfrm>
            <a:off x="2633996" y="1192106"/>
            <a:ext cx="4778720" cy="3609332"/>
          </a:xfrm>
          <a:prstGeom prst="roundRect">
            <a:avLst>
              <a:gd name="adj" fmla="val 2593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54441D4-7A42-2549-D8DB-C736D90C7251}"/>
              </a:ext>
            </a:extLst>
          </p:cNvPr>
          <p:cNvSpPr txBox="1"/>
          <p:nvPr/>
        </p:nvSpPr>
        <p:spPr>
          <a:xfrm>
            <a:off x="2808971" y="963167"/>
            <a:ext cx="423628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Project ID: </a:t>
            </a:r>
            <a:r>
              <a:rPr lang="en-US" sz="1200" dirty="0">
                <a:solidFill>
                  <a:srgbClr val="0070C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DIGIT101</a:t>
            </a:r>
          </a:p>
          <a:p>
            <a:pPr algn="l"/>
            <a:r>
              <a:rPr lang="en-US" sz="1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Objective: </a:t>
            </a:r>
            <a:r>
              <a:rPr lang="en-US" sz="1200" dirty="0">
                <a:solidFill>
                  <a:srgbClr val="0070C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Satellite imaging of Prakasm Dt (~17000 </a:t>
            </a:r>
            <a:r>
              <a:rPr lang="en-US" sz="1200" dirty="0" err="1">
                <a:solidFill>
                  <a:srgbClr val="0070C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sq.Km</a:t>
            </a:r>
            <a:r>
              <a:rPr lang="en-US" sz="1200" dirty="0">
                <a:solidFill>
                  <a:srgbClr val="0070C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)</a:t>
            </a:r>
          </a:p>
          <a:p>
            <a:pPr algn="l"/>
            <a:r>
              <a:rPr lang="en-US" sz="1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P. Metrics</a:t>
            </a:r>
            <a:r>
              <a:rPr lang="en-US" sz="1200" dirty="0">
                <a:solidFill>
                  <a:srgbClr val="0070C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: Species / Area identification</a:t>
            </a:r>
            <a:endParaRPr lang="en-IN" sz="1200" dirty="0">
              <a:solidFill>
                <a:srgbClr val="0070C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DA6DB0E-4D1C-C13A-C162-1B66BD6EC71F}"/>
              </a:ext>
            </a:extLst>
          </p:cNvPr>
          <p:cNvSpPr txBox="1"/>
          <p:nvPr/>
        </p:nvSpPr>
        <p:spPr>
          <a:xfrm>
            <a:off x="1448254" y="5177801"/>
            <a:ext cx="895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solidFill>
                  <a:schemeClr val="accent6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Completed by 2023</a:t>
            </a:r>
            <a:endParaRPr lang="en-IN" sz="1000" dirty="0">
              <a:solidFill>
                <a:schemeClr val="accent6">
                  <a:lumMod val="75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148DD31-FCA2-F965-54FE-8D92093B740C}"/>
              </a:ext>
            </a:extLst>
          </p:cNvPr>
          <p:cNvSpPr txBox="1"/>
          <p:nvPr/>
        </p:nvSpPr>
        <p:spPr>
          <a:xfrm>
            <a:off x="3965967" y="5223213"/>
            <a:ext cx="2128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solidFill>
                  <a:srgbClr val="0070C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Completed by 2023-24</a:t>
            </a:r>
          </a:p>
          <a:p>
            <a:pPr algn="l"/>
            <a:r>
              <a:rPr lang="en-US" sz="1000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Business Cost saving : 12 Lakhs</a:t>
            </a:r>
            <a:endParaRPr lang="en-IN" sz="1000" dirty="0">
              <a:solidFill>
                <a:srgbClr val="C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6CB56BE-3E9B-30FF-B5AC-5D26C637E43E}"/>
              </a:ext>
            </a:extLst>
          </p:cNvPr>
          <p:cNvCxnSpPr>
            <a:stCxn id="24" idx="2"/>
            <a:endCxn id="28" idx="0"/>
          </p:cNvCxnSpPr>
          <p:nvPr/>
        </p:nvCxnSpPr>
        <p:spPr>
          <a:xfrm>
            <a:off x="1894780" y="3536738"/>
            <a:ext cx="1421" cy="16410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119D5D9-85D4-7982-5A2F-AA33997D4F71}"/>
              </a:ext>
            </a:extLst>
          </p:cNvPr>
          <p:cNvCxnSpPr>
            <a:cxnSpLocks/>
            <a:stCxn id="26" idx="2"/>
            <a:endCxn id="29" idx="0"/>
          </p:cNvCxnSpPr>
          <p:nvPr/>
        </p:nvCxnSpPr>
        <p:spPr>
          <a:xfrm>
            <a:off x="5023356" y="4801438"/>
            <a:ext cx="7083" cy="4217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2C855D0-4810-7F49-81A5-A5BE85091C70}"/>
              </a:ext>
            </a:extLst>
          </p:cNvPr>
          <p:cNvCxnSpPr>
            <a:cxnSpLocks/>
          </p:cNvCxnSpPr>
          <p:nvPr/>
        </p:nvCxnSpPr>
        <p:spPr>
          <a:xfrm>
            <a:off x="9775878" y="4518901"/>
            <a:ext cx="0" cy="4606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458A07EC-1854-323F-1120-C4C216C7E5F3}"/>
              </a:ext>
            </a:extLst>
          </p:cNvPr>
          <p:cNvSpPr txBox="1"/>
          <p:nvPr/>
        </p:nvSpPr>
        <p:spPr>
          <a:xfrm>
            <a:off x="8455033" y="5743387"/>
            <a:ext cx="2816797" cy="8617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Project ID: </a:t>
            </a:r>
            <a:r>
              <a:rPr lang="en-US" sz="1000" dirty="0">
                <a:solidFill>
                  <a:schemeClr val="accent5">
                    <a:lumMod val="5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DIGIT104</a:t>
            </a:r>
          </a:p>
          <a:p>
            <a:pPr algn="l"/>
            <a:r>
              <a:rPr lang="en-US" sz="1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Objective: </a:t>
            </a:r>
            <a:r>
              <a:rPr lang="en-US" sz="1000" dirty="0">
                <a:solidFill>
                  <a:schemeClr val="accent5">
                    <a:lumMod val="5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Satellite imaging of AP / TS / </a:t>
            </a:r>
            <a:r>
              <a:rPr lang="en-US" sz="1000" dirty="0" err="1">
                <a:solidFill>
                  <a:schemeClr val="accent5">
                    <a:lumMod val="5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Odi</a:t>
            </a:r>
            <a:endParaRPr lang="en-US" sz="1000" dirty="0">
              <a:solidFill>
                <a:schemeClr val="accent5">
                  <a:lumMod val="50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l"/>
            <a:r>
              <a:rPr lang="en-US" sz="1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P. Metrics</a:t>
            </a:r>
            <a:r>
              <a:rPr lang="en-US" sz="1000" dirty="0">
                <a:solidFill>
                  <a:srgbClr val="0070C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en-US" sz="1000" dirty="0">
                <a:solidFill>
                  <a:schemeClr val="accent5">
                    <a:lumMod val="5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Species / Age / Area identification</a:t>
            </a:r>
          </a:p>
          <a:p>
            <a:pPr algn="l"/>
            <a:r>
              <a:rPr lang="en-US" sz="1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Time Line</a:t>
            </a:r>
            <a:r>
              <a:rPr lang="en-US" sz="1000" dirty="0">
                <a:solidFill>
                  <a:srgbClr val="0070C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en-US" sz="1000" dirty="0">
                <a:solidFill>
                  <a:schemeClr val="accent5">
                    <a:lumMod val="5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2024-25</a:t>
            </a:r>
          </a:p>
          <a:p>
            <a:pPr algn="l"/>
            <a:r>
              <a:rPr lang="en-US" sz="1000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Business Cost saving: ~1.1 crores</a:t>
            </a:r>
            <a:r>
              <a:rPr lang="en-US" sz="1000" dirty="0">
                <a:solidFill>
                  <a:schemeClr val="accent5">
                    <a:lumMod val="5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1000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per scan.</a:t>
            </a:r>
            <a:endParaRPr lang="en-IN" sz="1000" dirty="0">
              <a:solidFill>
                <a:srgbClr val="C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83AE0BE-5425-6666-A1C0-947707844D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27" y="549863"/>
            <a:ext cx="1942544" cy="16647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0C61659-7E7D-4FE7-48C0-081072921E15}"/>
              </a:ext>
            </a:extLst>
          </p:cNvPr>
          <p:cNvSpPr txBox="1"/>
          <p:nvPr/>
        </p:nvSpPr>
        <p:spPr>
          <a:xfrm>
            <a:off x="427041" y="61597"/>
            <a:ext cx="16049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SCALE UP</a:t>
            </a:r>
            <a:endParaRPr lang="en-IN" sz="2400" dirty="0">
              <a:solidFill>
                <a:schemeClr val="bg1">
                  <a:lumMod val="50000"/>
                </a:schemeClr>
              </a:solidFill>
              <a:latin typeface="Open Sans Condensed ExtraBold" pitchFamily="2" charset="0"/>
              <a:ea typeface="Open Sans Condensed ExtraBold" pitchFamily="2" charset="0"/>
              <a:cs typeface="Open Sans Condensed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476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A47390E-C81E-45DD-BCA8-A40927FC4E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395026"/>
              </p:ext>
            </p:extLst>
          </p:nvPr>
        </p:nvGraphicFramePr>
        <p:xfrm>
          <a:off x="645665" y="1062490"/>
          <a:ext cx="5448285" cy="54909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8584">
                  <a:extLst>
                    <a:ext uri="{9D8B030D-6E8A-4147-A177-3AD203B41FA5}">
                      <a16:colId xmlns:a16="http://schemas.microsoft.com/office/drawing/2014/main" val="3137862959"/>
                    </a:ext>
                  </a:extLst>
                </a:gridCol>
                <a:gridCol w="1202201">
                  <a:extLst>
                    <a:ext uri="{9D8B030D-6E8A-4147-A177-3AD203B41FA5}">
                      <a16:colId xmlns:a16="http://schemas.microsoft.com/office/drawing/2014/main" val="80287495"/>
                    </a:ext>
                  </a:extLst>
                </a:gridCol>
                <a:gridCol w="3000375">
                  <a:extLst>
                    <a:ext uri="{9D8B030D-6E8A-4147-A177-3AD203B41FA5}">
                      <a16:colId xmlns:a16="http://schemas.microsoft.com/office/drawing/2014/main" val="1978718612"/>
                    </a:ext>
                  </a:extLst>
                </a:gridCol>
                <a:gridCol w="1017125">
                  <a:extLst>
                    <a:ext uri="{9D8B030D-6E8A-4147-A177-3AD203B41FA5}">
                      <a16:colId xmlns:a16="http://schemas.microsoft.com/office/drawing/2014/main" val="422069787"/>
                    </a:ext>
                  </a:extLst>
                </a:gridCol>
              </a:tblGrid>
              <a:tr h="3682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cap="all" baseline="0" dirty="0">
                          <a:solidFill>
                            <a:srgbClr val="0070C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#</a:t>
                      </a: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cap="all" baseline="0" dirty="0">
                          <a:solidFill>
                            <a:srgbClr val="0070C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Nick Name</a:t>
                      </a: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cap="all" baseline="0" dirty="0">
                          <a:solidFill>
                            <a:srgbClr val="0070C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OUTCOME / Metrics</a:t>
                      </a: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cap="all" baseline="0" dirty="0">
                          <a:solidFill>
                            <a:srgbClr val="0070C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Status</a:t>
                      </a: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89073504"/>
                  </a:ext>
                </a:extLst>
              </a:tr>
              <a:tr h="5863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1</a:t>
                      </a: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0" algn="l" fontAlgn="ctr"/>
                      <a:r>
                        <a:rPr lang="en-US" sz="1200" u="none" strike="noStrike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TORO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0"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Orabanche: Target markers in Nt genome for gene silencing / </a:t>
                      </a:r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genome editing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.</a:t>
                      </a: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0" algn="l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6923431"/>
                  </a:ext>
                </a:extLst>
              </a:tr>
              <a:tr h="3282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2</a:t>
                      </a: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0" algn="l" fontAlgn="ctr"/>
                      <a:r>
                        <a:rPr lang="en-US" sz="1200" u="none" strike="noStrike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 Chemisthesis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0"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Menthol alternatives (</a:t>
                      </a:r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Thirst Quenchers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)</a:t>
                      </a: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0" algn="l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44273"/>
                  </a:ext>
                </a:extLst>
              </a:tr>
              <a:tr h="5863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3</a:t>
                      </a: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0" algn="l" fontAlgn="ctr"/>
                      <a:r>
                        <a:rPr lang="en-US" sz="1200" u="none" strike="noStrike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NIP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0"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Compounds &amp; biological mechanisms for enhanced nutritional and natural defense elicitors. (</a:t>
                      </a:r>
                      <a:r>
                        <a:rPr lang="en-US" sz="12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Inflamaging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)</a:t>
                      </a: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0" algn="l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225405"/>
                  </a:ext>
                </a:extLst>
              </a:tr>
              <a:tr h="39323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4</a:t>
                      </a: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0" algn="l" fontAlgn="ctr"/>
                      <a:r>
                        <a:rPr lang="en-US" sz="1200" u="none" strike="noStrike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SERM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0"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Compounds: Potential SERM modulators </a:t>
                      </a:r>
                      <a:r>
                        <a:rPr lang="en-US" sz="12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insilico</a:t>
                      </a:r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(</a:t>
                      </a:r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IB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)</a:t>
                      </a: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0" algn="l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90348"/>
                  </a:ext>
                </a:extLst>
              </a:tr>
              <a:tr h="5863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5</a:t>
                      </a: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0" algn="l" fontAlgn="ctr"/>
                      <a:r>
                        <a:rPr lang="en-US" sz="1200" u="none" strike="noStrike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Senolytics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0" algn="l" fontAlgn="ctr"/>
                      <a:r>
                        <a:rPr lang="en-US" sz="1200" u="none" strike="noStrike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Cell senescence: </a:t>
                      </a:r>
                      <a:r>
                        <a:rPr lang="en-US" sz="1200" i="1" u="none" strike="noStrike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Insilico</a:t>
                      </a:r>
                      <a:r>
                        <a:rPr lang="en-US" sz="1200" u="none" strike="noStrike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 methods for screening the compounds / ingredients. (</a:t>
                      </a:r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Vital aging</a:t>
                      </a:r>
                      <a:r>
                        <a:rPr lang="en-US" sz="1200" u="none" strike="noStrike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)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0" algn="l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143688"/>
                  </a:ext>
                </a:extLst>
              </a:tr>
              <a:tr h="3932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6</a:t>
                      </a: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0" algn="l" fontAlgn="ctr"/>
                      <a:r>
                        <a:rPr lang="en-US" sz="1200" u="none" strike="noStrike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Peptide modulation &amp; prediction 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0" algn="l" fontAlgn="ctr"/>
                      <a:r>
                        <a:rPr lang="en-US" sz="1200" u="none" strike="noStrike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High quality report with complete analyzed results (</a:t>
                      </a:r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Antimicrobials</a:t>
                      </a:r>
                      <a:r>
                        <a:rPr lang="en-US" sz="1200" u="none" strike="noStrike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0" algn="l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062303"/>
                  </a:ext>
                </a:extLst>
              </a:tr>
              <a:tr h="5863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7</a:t>
                      </a: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0488" indent="0" algn="l" fontAlgn="ctr"/>
                      <a:r>
                        <a:rPr lang="en-US" sz="1200" u="none" strike="noStrike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MaV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0488" indent="0"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Rye alternative combinations for baked products</a:t>
                      </a: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0488" indent="0" algn="l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3940002"/>
                  </a:ext>
                </a:extLst>
              </a:tr>
              <a:tr h="3932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8</a:t>
                      </a: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0488" indent="0"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HepI</a:t>
                      </a: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0488" indent="0"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Systems Biology analytics integrating Proteomics &amp; Methylation dataset (</a:t>
                      </a:r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Antipollution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)</a:t>
                      </a: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0488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47117"/>
                  </a:ext>
                </a:extLst>
              </a:tr>
              <a:tr h="4845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9</a:t>
                      </a: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0" algn="l" fontAlgn="ctr"/>
                      <a:r>
                        <a:rPr lang="en-US" sz="1200" u="none" strike="noStrike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Analytics Support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0"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Explorative / Translation: Silvi / crop science / Bioscience analytics including </a:t>
                      </a:r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Microbiome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.</a:t>
                      </a: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90488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87834192"/>
                  </a:ext>
                </a:extLst>
              </a:tr>
              <a:tr h="3932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10</a:t>
                      </a: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0"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Infra</a:t>
                      </a: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90488" indent="0"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Infrastructure management for Research analytics &amp; IT operations</a:t>
                      </a: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90488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8940236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ADF20F3-4585-42AD-A0B5-C80B7D7980C2}"/>
              </a:ext>
            </a:extLst>
          </p:cNvPr>
          <p:cNvSpPr txBox="1"/>
          <p:nvPr/>
        </p:nvSpPr>
        <p:spPr>
          <a:xfrm>
            <a:off x="645665" y="696360"/>
            <a:ext cx="15231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Bioinformatics</a:t>
            </a:r>
            <a:endParaRPr lang="en-IN" sz="1600" b="1" dirty="0">
              <a:solidFill>
                <a:schemeClr val="tx1">
                  <a:lumMod val="50000"/>
                  <a:lumOff val="50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3A495E4-659F-413A-8F73-B4F0F613E1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949364"/>
              </p:ext>
            </p:extLst>
          </p:nvPr>
        </p:nvGraphicFramePr>
        <p:xfrm>
          <a:off x="6362271" y="1138690"/>
          <a:ext cx="4756506" cy="14049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2095">
                  <a:extLst>
                    <a:ext uri="{9D8B030D-6E8A-4147-A177-3AD203B41FA5}">
                      <a16:colId xmlns:a16="http://schemas.microsoft.com/office/drawing/2014/main" val="3137862959"/>
                    </a:ext>
                  </a:extLst>
                </a:gridCol>
                <a:gridCol w="1437230">
                  <a:extLst>
                    <a:ext uri="{9D8B030D-6E8A-4147-A177-3AD203B41FA5}">
                      <a16:colId xmlns:a16="http://schemas.microsoft.com/office/drawing/2014/main" val="80287495"/>
                    </a:ext>
                  </a:extLst>
                </a:gridCol>
                <a:gridCol w="2326005">
                  <a:extLst>
                    <a:ext uri="{9D8B030D-6E8A-4147-A177-3AD203B41FA5}">
                      <a16:colId xmlns:a16="http://schemas.microsoft.com/office/drawing/2014/main" val="1978718612"/>
                    </a:ext>
                  </a:extLst>
                </a:gridCol>
                <a:gridCol w="781176">
                  <a:extLst>
                    <a:ext uri="{9D8B030D-6E8A-4147-A177-3AD203B41FA5}">
                      <a16:colId xmlns:a16="http://schemas.microsoft.com/office/drawing/2014/main" val="422069787"/>
                    </a:ext>
                  </a:extLst>
                </a:gridCol>
              </a:tblGrid>
              <a:tr h="26158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cap="all" baseline="0" dirty="0">
                          <a:solidFill>
                            <a:srgbClr val="0070C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#</a:t>
                      </a: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cap="all" baseline="0" dirty="0">
                          <a:solidFill>
                            <a:srgbClr val="0070C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Nick Name</a:t>
                      </a: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cap="all" baseline="0" dirty="0">
                          <a:solidFill>
                            <a:srgbClr val="0070C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OUTCOME / Metrics</a:t>
                      </a: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cap="all" baseline="0" dirty="0">
                          <a:solidFill>
                            <a:srgbClr val="0070C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Status</a:t>
                      </a: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3089073504"/>
                  </a:ext>
                </a:extLst>
              </a:tr>
              <a:tr h="4164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1</a:t>
                      </a: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90488" indent="0"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Gendrome</a:t>
                      </a: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90488" indent="0"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Redeploy the UIs in Webserver</a:t>
                      </a: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90488" indent="0" algn="l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796923431"/>
                  </a:ext>
                </a:extLst>
              </a:tr>
              <a:tr h="2894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2</a:t>
                      </a: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90488" indent="0"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L-Sense</a:t>
                      </a: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chemeClr val="bg2">
                          <a:lumMod val="5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90488" indent="0"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Digitization of Sensory application with visual dashboard</a:t>
                      </a: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90488" indent="0" algn="l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2644273"/>
                  </a:ext>
                </a:extLst>
              </a:tr>
              <a:tr h="4164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3</a:t>
                      </a: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90488" indent="0"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ELN</a:t>
                      </a: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90488" indent="0"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Lab Notebook &amp; Analytics platform</a:t>
                      </a:r>
                    </a:p>
                    <a:p>
                      <a:pPr marL="90488" indent="0"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Technical feasibility study</a:t>
                      </a: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90488" indent="0" algn="l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45022540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59999DB-865A-4E0A-BFAA-1FEB6333F683}"/>
              </a:ext>
            </a:extLst>
          </p:cNvPr>
          <p:cNvSpPr txBox="1"/>
          <p:nvPr/>
        </p:nvSpPr>
        <p:spPr>
          <a:xfrm>
            <a:off x="6271802" y="772559"/>
            <a:ext cx="25307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Technology development</a:t>
            </a:r>
            <a:endParaRPr lang="en-IN" sz="1600" b="1" dirty="0">
              <a:solidFill>
                <a:schemeClr val="tx1">
                  <a:lumMod val="50000"/>
                  <a:lumOff val="50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3B14F30-AF4A-4322-87E3-8E08159467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7780673"/>
              </p:ext>
            </p:extLst>
          </p:nvPr>
        </p:nvGraphicFramePr>
        <p:xfrm>
          <a:off x="6362271" y="3043868"/>
          <a:ext cx="4756506" cy="27471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2095">
                  <a:extLst>
                    <a:ext uri="{9D8B030D-6E8A-4147-A177-3AD203B41FA5}">
                      <a16:colId xmlns:a16="http://schemas.microsoft.com/office/drawing/2014/main" val="3137862959"/>
                    </a:ext>
                  </a:extLst>
                </a:gridCol>
                <a:gridCol w="1782401">
                  <a:extLst>
                    <a:ext uri="{9D8B030D-6E8A-4147-A177-3AD203B41FA5}">
                      <a16:colId xmlns:a16="http://schemas.microsoft.com/office/drawing/2014/main" val="80287495"/>
                    </a:ext>
                  </a:extLst>
                </a:gridCol>
                <a:gridCol w="1980834">
                  <a:extLst>
                    <a:ext uri="{9D8B030D-6E8A-4147-A177-3AD203B41FA5}">
                      <a16:colId xmlns:a16="http://schemas.microsoft.com/office/drawing/2014/main" val="1978718612"/>
                    </a:ext>
                  </a:extLst>
                </a:gridCol>
                <a:gridCol w="781176">
                  <a:extLst>
                    <a:ext uri="{9D8B030D-6E8A-4147-A177-3AD203B41FA5}">
                      <a16:colId xmlns:a16="http://schemas.microsoft.com/office/drawing/2014/main" val="422069787"/>
                    </a:ext>
                  </a:extLst>
                </a:gridCol>
              </a:tblGrid>
              <a:tr h="17968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cap="all" baseline="0" dirty="0">
                          <a:solidFill>
                            <a:srgbClr val="0070C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#</a:t>
                      </a: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cap="all" baseline="0" dirty="0">
                          <a:solidFill>
                            <a:srgbClr val="0070C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Nick Name</a:t>
                      </a: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cap="all" baseline="0" dirty="0">
                          <a:solidFill>
                            <a:srgbClr val="0070C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OUTCOME / Metrics</a:t>
                      </a: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cap="all" baseline="0" dirty="0">
                          <a:solidFill>
                            <a:srgbClr val="0070C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Status</a:t>
                      </a: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89073504"/>
                  </a:ext>
                </a:extLst>
              </a:tr>
              <a:tr h="4028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1</a:t>
                      </a: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S. Modeling (ONA; Product ranges)</a:t>
                      </a: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0"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Seed orchard design</a:t>
                      </a: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0488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6923431"/>
                  </a:ext>
                </a:extLst>
              </a:tr>
              <a:tr h="4028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2</a:t>
                      </a: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Biomass and Clonal identification</a:t>
                      </a: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0"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UI with Biomass predictor and Clonal identifier</a:t>
                      </a: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488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8303018"/>
                  </a:ext>
                </a:extLst>
              </a:tr>
              <a:tr h="4028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3</a:t>
                      </a: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Satellite Imaging for Wood dynamics</a:t>
                      </a: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0"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 Scalability of Potential area identification</a:t>
                      </a: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0" algn="l" fontAlgn="ctr"/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44273"/>
                  </a:ext>
                </a:extLst>
              </a:tr>
              <a:tr h="2860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4</a:t>
                      </a: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488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Farm AI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0" algn="l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Farm practices UI</a:t>
                      </a: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0" algn="l" fontAlgn="ctr"/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225405"/>
                  </a:ext>
                </a:extLst>
              </a:tr>
              <a:tr h="4028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6</a:t>
                      </a: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0488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MLT-Twinning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0" algn="l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Predictive performance in unknown location</a:t>
                      </a: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0488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6761068"/>
                  </a:ext>
                </a:extLst>
              </a:tr>
              <a:tr h="4028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7</a:t>
                      </a: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0488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Disease risk mapping (CLB)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0488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Risk management UI for plantations</a:t>
                      </a: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0488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7660842"/>
                  </a:ext>
                </a:extLst>
              </a:tr>
              <a:tr h="2669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8</a:t>
                      </a: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488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Anomaly Detection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0" algn="l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Notification system</a:t>
                      </a:r>
                      <a:endParaRPr lang="en-IN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0" algn="l" fontAlgn="ctr"/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5598" marR="5598" marT="5598" marB="0" anchor="ctr">
                    <a:lnL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26914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756BE65-D0F3-4E25-B8BF-A78579A2E56C}"/>
              </a:ext>
            </a:extLst>
          </p:cNvPr>
          <p:cNvSpPr txBox="1"/>
          <p:nvPr/>
        </p:nvSpPr>
        <p:spPr>
          <a:xfrm>
            <a:off x="6248493" y="2705314"/>
            <a:ext cx="1372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Data Science</a:t>
            </a:r>
            <a:endParaRPr lang="en-IN" sz="1600" b="1" dirty="0">
              <a:solidFill>
                <a:schemeClr val="tx1">
                  <a:lumMod val="50000"/>
                  <a:lumOff val="50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00F336B-7F27-4230-B0A5-45004161291C}"/>
              </a:ext>
            </a:extLst>
          </p:cNvPr>
          <p:cNvSpPr/>
          <p:nvPr/>
        </p:nvSpPr>
        <p:spPr>
          <a:xfrm>
            <a:off x="5199320" y="1592719"/>
            <a:ext cx="684286" cy="166769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9599AC5-A2FA-41B7-BF2F-E457B31FDEC4}"/>
              </a:ext>
            </a:extLst>
          </p:cNvPr>
          <p:cNvSpPr/>
          <p:nvPr/>
        </p:nvSpPr>
        <p:spPr>
          <a:xfrm>
            <a:off x="5199320" y="1592718"/>
            <a:ext cx="684286" cy="166769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100%</a:t>
            </a:r>
            <a:endParaRPr lang="en-IN" sz="600" b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2E1F01-BA7D-4D44-9008-46DD35DCFDC3}"/>
              </a:ext>
            </a:extLst>
          </p:cNvPr>
          <p:cNvSpPr/>
          <p:nvPr/>
        </p:nvSpPr>
        <p:spPr>
          <a:xfrm>
            <a:off x="5199320" y="2130266"/>
            <a:ext cx="684286" cy="166769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8530676-6C32-42A1-A9C7-602EB272C223}"/>
              </a:ext>
            </a:extLst>
          </p:cNvPr>
          <p:cNvSpPr/>
          <p:nvPr/>
        </p:nvSpPr>
        <p:spPr>
          <a:xfrm>
            <a:off x="5199320" y="2128543"/>
            <a:ext cx="684286" cy="166769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100%</a:t>
            </a:r>
            <a:endParaRPr lang="en-IN" sz="600" b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1887634-8CA6-496D-83A5-BC536B5AA47A}"/>
              </a:ext>
            </a:extLst>
          </p:cNvPr>
          <p:cNvSpPr/>
          <p:nvPr/>
        </p:nvSpPr>
        <p:spPr>
          <a:xfrm>
            <a:off x="5210194" y="2562120"/>
            <a:ext cx="684286" cy="166769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D531E90-6836-4C84-A701-0184211D10D7}"/>
              </a:ext>
            </a:extLst>
          </p:cNvPr>
          <p:cNvSpPr/>
          <p:nvPr/>
        </p:nvSpPr>
        <p:spPr>
          <a:xfrm>
            <a:off x="5210195" y="2562119"/>
            <a:ext cx="233507" cy="166769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20%</a:t>
            </a:r>
            <a:endParaRPr lang="en-IN" sz="600" b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E368699-CB92-4849-BC71-5B3BA5534B6B}"/>
              </a:ext>
            </a:extLst>
          </p:cNvPr>
          <p:cNvSpPr/>
          <p:nvPr/>
        </p:nvSpPr>
        <p:spPr>
          <a:xfrm>
            <a:off x="5199320" y="3058028"/>
            <a:ext cx="684286" cy="166769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9E739B5-1AA7-40CC-8D79-DD4BAADF67C7}"/>
              </a:ext>
            </a:extLst>
          </p:cNvPr>
          <p:cNvSpPr/>
          <p:nvPr/>
        </p:nvSpPr>
        <p:spPr>
          <a:xfrm>
            <a:off x="5199321" y="3058027"/>
            <a:ext cx="233508" cy="166769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10%</a:t>
            </a:r>
            <a:endParaRPr lang="en-IN" sz="600" b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3F10F01-081E-4BD8-98B9-29F6FE1FA0D6}"/>
              </a:ext>
            </a:extLst>
          </p:cNvPr>
          <p:cNvSpPr/>
          <p:nvPr/>
        </p:nvSpPr>
        <p:spPr>
          <a:xfrm>
            <a:off x="5199320" y="3542012"/>
            <a:ext cx="684286" cy="166769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B55042F-8085-4E05-B2EA-DCD222F48BDF}"/>
              </a:ext>
            </a:extLst>
          </p:cNvPr>
          <p:cNvSpPr/>
          <p:nvPr/>
        </p:nvSpPr>
        <p:spPr>
          <a:xfrm>
            <a:off x="5199320" y="4096903"/>
            <a:ext cx="684286" cy="166769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425C395-17E8-484E-A5AF-4AB3A117A3E9}"/>
              </a:ext>
            </a:extLst>
          </p:cNvPr>
          <p:cNvSpPr/>
          <p:nvPr/>
        </p:nvSpPr>
        <p:spPr>
          <a:xfrm>
            <a:off x="5199321" y="4096902"/>
            <a:ext cx="191118" cy="166769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10%</a:t>
            </a:r>
            <a:endParaRPr lang="en-IN" sz="600" b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025E272-CA8F-4F26-8C3B-B63B3C31C0AA}"/>
              </a:ext>
            </a:extLst>
          </p:cNvPr>
          <p:cNvSpPr/>
          <p:nvPr/>
        </p:nvSpPr>
        <p:spPr>
          <a:xfrm>
            <a:off x="5199320" y="4681530"/>
            <a:ext cx="684286" cy="166769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EA2D2CE-7B04-4EC7-84CC-4040A46F1E50}"/>
              </a:ext>
            </a:extLst>
          </p:cNvPr>
          <p:cNvSpPr/>
          <p:nvPr/>
        </p:nvSpPr>
        <p:spPr>
          <a:xfrm>
            <a:off x="5199320" y="4681529"/>
            <a:ext cx="239929" cy="166769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20%</a:t>
            </a:r>
            <a:endParaRPr lang="en-IN" sz="600" b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E64DE57-FB0A-4D2E-BB36-B55A3613317C}"/>
              </a:ext>
            </a:extLst>
          </p:cNvPr>
          <p:cNvSpPr/>
          <p:nvPr/>
        </p:nvSpPr>
        <p:spPr>
          <a:xfrm>
            <a:off x="5192899" y="5185193"/>
            <a:ext cx="684286" cy="166769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135C0E4-BF56-47E9-812C-5BA01F71874F}"/>
              </a:ext>
            </a:extLst>
          </p:cNvPr>
          <p:cNvSpPr/>
          <p:nvPr/>
        </p:nvSpPr>
        <p:spPr>
          <a:xfrm>
            <a:off x="5192899" y="5784350"/>
            <a:ext cx="684286" cy="166769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Continuous</a:t>
            </a:r>
            <a:endParaRPr lang="en-IN" sz="600" b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ADA82B6-E8DD-430F-A06F-BE3BA61D6A80}"/>
              </a:ext>
            </a:extLst>
          </p:cNvPr>
          <p:cNvSpPr/>
          <p:nvPr/>
        </p:nvSpPr>
        <p:spPr>
          <a:xfrm>
            <a:off x="10364852" y="3327115"/>
            <a:ext cx="684286" cy="166769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1FE8DB2-76D8-4124-A5C2-C7DEFC440172}"/>
              </a:ext>
            </a:extLst>
          </p:cNvPr>
          <p:cNvSpPr/>
          <p:nvPr/>
        </p:nvSpPr>
        <p:spPr>
          <a:xfrm>
            <a:off x="10364853" y="3327114"/>
            <a:ext cx="349268" cy="166769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30%</a:t>
            </a:r>
            <a:endParaRPr lang="en-IN" sz="600" b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CD5D14-FED8-4D62-B254-B641AF6DAF47}"/>
              </a:ext>
            </a:extLst>
          </p:cNvPr>
          <p:cNvSpPr/>
          <p:nvPr/>
        </p:nvSpPr>
        <p:spPr>
          <a:xfrm>
            <a:off x="10364852" y="4151017"/>
            <a:ext cx="684286" cy="166769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F624288-45D9-4D0C-A1BB-2FB9D6B5620C}"/>
              </a:ext>
            </a:extLst>
          </p:cNvPr>
          <p:cNvSpPr/>
          <p:nvPr/>
        </p:nvSpPr>
        <p:spPr>
          <a:xfrm>
            <a:off x="10364852" y="4151016"/>
            <a:ext cx="632170" cy="166769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80%</a:t>
            </a:r>
            <a:endParaRPr lang="en-IN" sz="600" b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BF53BDE-B53A-4F99-A0B0-623A1EC42A64}"/>
              </a:ext>
            </a:extLst>
          </p:cNvPr>
          <p:cNvSpPr/>
          <p:nvPr/>
        </p:nvSpPr>
        <p:spPr>
          <a:xfrm>
            <a:off x="10364852" y="4496524"/>
            <a:ext cx="684286" cy="166769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A2EFD10-8ADE-4C5C-ADA4-7D4D64D8E00E}"/>
              </a:ext>
            </a:extLst>
          </p:cNvPr>
          <p:cNvSpPr/>
          <p:nvPr/>
        </p:nvSpPr>
        <p:spPr>
          <a:xfrm>
            <a:off x="10364852" y="4496523"/>
            <a:ext cx="529743" cy="166769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75%</a:t>
            </a:r>
            <a:endParaRPr lang="en-IN" sz="600" b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01FDE6C-12E5-4EB7-8CDB-D74FE9F335E0}"/>
              </a:ext>
            </a:extLst>
          </p:cNvPr>
          <p:cNvSpPr/>
          <p:nvPr/>
        </p:nvSpPr>
        <p:spPr>
          <a:xfrm>
            <a:off x="10364852" y="4787528"/>
            <a:ext cx="684286" cy="166769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7FA6445-5DBC-49A0-9B96-E60619C6E1DA}"/>
              </a:ext>
            </a:extLst>
          </p:cNvPr>
          <p:cNvSpPr/>
          <p:nvPr/>
        </p:nvSpPr>
        <p:spPr>
          <a:xfrm>
            <a:off x="10364853" y="4787527"/>
            <a:ext cx="202220" cy="166769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10%</a:t>
            </a:r>
            <a:endParaRPr lang="en-IN" sz="600" b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E3D0E9F-8020-43E3-B13F-7C89AD10B643}"/>
              </a:ext>
            </a:extLst>
          </p:cNvPr>
          <p:cNvSpPr/>
          <p:nvPr/>
        </p:nvSpPr>
        <p:spPr>
          <a:xfrm>
            <a:off x="10364852" y="5146351"/>
            <a:ext cx="684286" cy="166769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DFB1C38-AD04-42A6-85BA-1A9A9FBB3E93}"/>
              </a:ext>
            </a:extLst>
          </p:cNvPr>
          <p:cNvSpPr/>
          <p:nvPr/>
        </p:nvSpPr>
        <p:spPr>
          <a:xfrm>
            <a:off x="10364853" y="5146350"/>
            <a:ext cx="202220" cy="166769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10%</a:t>
            </a:r>
            <a:endParaRPr lang="en-IN" sz="600" b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307968F-61B4-448A-AAB3-79D8D329D0CB}"/>
              </a:ext>
            </a:extLst>
          </p:cNvPr>
          <p:cNvSpPr/>
          <p:nvPr/>
        </p:nvSpPr>
        <p:spPr>
          <a:xfrm>
            <a:off x="10364852" y="5582771"/>
            <a:ext cx="684286" cy="166769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A013828-4B63-421D-A71D-AA0C1B5F3736}"/>
              </a:ext>
            </a:extLst>
          </p:cNvPr>
          <p:cNvSpPr/>
          <p:nvPr/>
        </p:nvSpPr>
        <p:spPr>
          <a:xfrm>
            <a:off x="10364852" y="5582771"/>
            <a:ext cx="632170" cy="166769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90%</a:t>
            </a:r>
            <a:endParaRPr lang="en-IN" sz="600" b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CAB330C-40A3-40DF-A345-EA5260A277A6}"/>
              </a:ext>
            </a:extLst>
          </p:cNvPr>
          <p:cNvSpPr/>
          <p:nvPr/>
        </p:nvSpPr>
        <p:spPr>
          <a:xfrm>
            <a:off x="10364852" y="1477840"/>
            <a:ext cx="684286" cy="166769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098CD1E-74F3-4650-943B-281C09783B95}"/>
              </a:ext>
            </a:extLst>
          </p:cNvPr>
          <p:cNvSpPr/>
          <p:nvPr/>
        </p:nvSpPr>
        <p:spPr>
          <a:xfrm>
            <a:off x="10364852" y="1874908"/>
            <a:ext cx="684286" cy="166769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60F920A-596B-486E-BD3D-E1B4B766EA48}"/>
              </a:ext>
            </a:extLst>
          </p:cNvPr>
          <p:cNvSpPr/>
          <p:nvPr/>
        </p:nvSpPr>
        <p:spPr>
          <a:xfrm>
            <a:off x="10364853" y="1874907"/>
            <a:ext cx="262776" cy="166769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20%</a:t>
            </a:r>
            <a:endParaRPr lang="en-IN" sz="600" b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814570A-0BE5-4278-9253-48A8655F63AC}"/>
              </a:ext>
            </a:extLst>
          </p:cNvPr>
          <p:cNvSpPr/>
          <p:nvPr/>
        </p:nvSpPr>
        <p:spPr>
          <a:xfrm>
            <a:off x="10368523" y="2220414"/>
            <a:ext cx="684286" cy="166769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FC38482-6E2F-4A2A-84F0-1799F3767906}"/>
              </a:ext>
            </a:extLst>
          </p:cNvPr>
          <p:cNvSpPr/>
          <p:nvPr/>
        </p:nvSpPr>
        <p:spPr>
          <a:xfrm>
            <a:off x="10368524" y="2220413"/>
            <a:ext cx="345598" cy="15981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40%</a:t>
            </a:r>
            <a:endParaRPr lang="en-IN" sz="600" b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A8EB114-1CAC-4979-9E56-F3DDB4E29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3305" y="4042843"/>
            <a:ext cx="178200" cy="16676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93AC48A-5C14-45CE-9134-05C38A680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6948" y="4364788"/>
            <a:ext cx="178200" cy="16676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13C40A3-4C52-4978-BE6A-E4FEEF1CB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0037" y="3592756"/>
            <a:ext cx="178200" cy="166769"/>
          </a:xfrm>
          <a:prstGeom prst="rect">
            <a:avLst/>
          </a:prstGeom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8542536E-61FC-470C-951C-25361FFAC5E8}"/>
              </a:ext>
            </a:extLst>
          </p:cNvPr>
          <p:cNvSpPr/>
          <p:nvPr/>
        </p:nvSpPr>
        <p:spPr>
          <a:xfrm>
            <a:off x="10368523" y="3724683"/>
            <a:ext cx="684286" cy="166769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5738DAAC-35CB-4BDD-8366-F58F97A04450}"/>
              </a:ext>
            </a:extLst>
          </p:cNvPr>
          <p:cNvSpPr/>
          <p:nvPr/>
        </p:nvSpPr>
        <p:spPr>
          <a:xfrm>
            <a:off x="10368522" y="3724682"/>
            <a:ext cx="680615" cy="166769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100%</a:t>
            </a:r>
            <a:endParaRPr lang="en-IN" sz="600" b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291ED3DE-E9AC-4BBD-831D-538384438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9555" y="5589841"/>
            <a:ext cx="162000" cy="151608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10FC071-AC6D-4FBB-9C8B-8A27A49B903B}"/>
              </a:ext>
            </a:extLst>
          </p:cNvPr>
          <p:cNvSpPr/>
          <p:nvPr/>
        </p:nvSpPr>
        <p:spPr>
          <a:xfrm>
            <a:off x="5199319" y="3541141"/>
            <a:ext cx="608753" cy="166769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90%</a:t>
            </a:r>
            <a:endParaRPr lang="en-IN" sz="600" b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4A16F365-5BB7-4D55-8741-E733BA28FD61}"/>
              </a:ext>
            </a:extLst>
          </p:cNvPr>
          <p:cNvSpPr/>
          <p:nvPr/>
        </p:nvSpPr>
        <p:spPr>
          <a:xfrm>
            <a:off x="5199320" y="6273483"/>
            <a:ext cx="684286" cy="166769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Continuous</a:t>
            </a:r>
            <a:endParaRPr lang="en-IN" sz="600" b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A5A7B9F6-F843-4940-9C0E-249A5F2F3A5F}"/>
              </a:ext>
            </a:extLst>
          </p:cNvPr>
          <p:cNvSpPr/>
          <p:nvPr/>
        </p:nvSpPr>
        <p:spPr>
          <a:xfrm>
            <a:off x="10364852" y="1477603"/>
            <a:ext cx="202220" cy="166769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10%</a:t>
            </a:r>
            <a:endParaRPr lang="en-IN" sz="600" b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A77C269-C3C2-4CFC-9E59-0DFB43B13F69}"/>
              </a:ext>
            </a:extLst>
          </p:cNvPr>
          <p:cNvSpPr txBox="1"/>
          <p:nvPr/>
        </p:nvSpPr>
        <p:spPr bwMode="auto">
          <a:xfrm>
            <a:off x="212571" y="146658"/>
            <a:ext cx="4063822" cy="40005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385" tIns="45695" rIns="91385" bIns="45695" rtlCol="0" anchor="ctr">
            <a:spAutoFit/>
          </a:bodyPr>
          <a:lstStyle/>
          <a:p>
            <a:pPr marL="0" marR="0" lvl="0" indent="0" algn="l" defTabSz="9096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Current</a:t>
            </a: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Projects (</a:t>
            </a: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2023-25</a:t>
            </a: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0704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5A2EEE-8001-4402-AFD5-063C04A8B2B3}"/>
              </a:ext>
            </a:extLst>
          </p:cNvPr>
          <p:cNvSpPr txBox="1"/>
          <p:nvPr/>
        </p:nvSpPr>
        <p:spPr>
          <a:xfrm>
            <a:off x="308576" y="114299"/>
            <a:ext cx="2634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Problem Statement</a:t>
            </a:r>
            <a:endParaRPr lang="en-IN" sz="2400" dirty="0">
              <a:latin typeface="Open Sans Condensed ExtraBold" pitchFamily="2" charset="0"/>
              <a:ea typeface="Open Sans Condensed ExtraBold" pitchFamily="2" charset="0"/>
              <a:cs typeface="Open Sans Condensed ExtraBold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041112-2B99-423C-97E6-C144B91E7EAA}"/>
              </a:ext>
            </a:extLst>
          </p:cNvPr>
          <p:cNvSpPr txBox="1"/>
          <p:nvPr/>
        </p:nvSpPr>
        <p:spPr>
          <a:xfrm>
            <a:off x="8581424" y="114299"/>
            <a:ext cx="330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Biomass</a:t>
            </a:r>
            <a:endParaRPr lang="en-IN" sz="2000" dirty="0">
              <a:latin typeface="Open Sans Condensed ExtraBold" pitchFamily="2" charset="0"/>
              <a:ea typeface="Open Sans Condensed ExtraBold" pitchFamily="2" charset="0"/>
              <a:cs typeface="Open Sans Condensed ExtraBold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D3B7CA-E3DC-4712-BF98-FE58FFA05630}"/>
              </a:ext>
            </a:extLst>
          </p:cNvPr>
          <p:cNvSpPr txBox="1"/>
          <p:nvPr/>
        </p:nvSpPr>
        <p:spPr>
          <a:xfrm>
            <a:off x="2853785" y="3195935"/>
            <a:ext cx="7687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Recurrent process of ~&gt; 100 employees measure plant biomass manually, (accuracy is questionable)</a:t>
            </a:r>
          </a:p>
        </p:txBody>
      </p:sp>
    </p:spTree>
    <p:extLst>
      <p:ext uri="{BB962C8B-B14F-4D97-AF65-F5344CB8AC3E}">
        <p14:creationId xmlns:p14="http://schemas.microsoft.com/office/powerpoint/2010/main" val="3974775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1835669-FA47-4C0D-8053-18EA62E1E480}"/>
              </a:ext>
            </a:extLst>
          </p:cNvPr>
          <p:cNvSpPr/>
          <p:nvPr/>
        </p:nvSpPr>
        <p:spPr>
          <a:xfrm>
            <a:off x="1812453" y="883471"/>
            <a:ext cx="7969221" cy="1558690"/>
          </a:xfrm>
          <a:prstGeom prst="roundRect">
            <a:avLst>
              <a:gd name="adj" fmla="val 3020"/>
            </a:avLst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5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F41E99-D3C9-4AA9-975A-99643F04C941}"/>
              </a:ext>
            </a:extLst>
          </p:cNvPr>
          <p:cNvSpPr txBox="1"/>
          <p:nvPr/>
        </p:nvSpPr>
        <p:spPr>
          <a:xfrm>
            <a:off x="2283836" y="788930"/>
            <a:ext cx="1099808" cy="27629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b="1" dirty="0"/>
              <a:t>Data Collection</a:t>
            </a:r>
            <a:endParaRPr lang="en-IN" sz="900" b="1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4CFBF17-2761-41D5-8ADB-79B5DFE41BBB}"/>
              </a:ext>
            </a:extLst>
          </p:cNvPr>
          <p:cNvSpPr/>
          <p:nvPr/>
        </p:nvSpPr>
        <p:spPr>
          <a:xfrm>
            <a:off x="1812453" y="2666007"/>
            <a:ext cx="7969221" cy="1732530"/>
          </a:xfrm>
          <a:prstGeom prst="roundRect">
            <a:avLst>
              <a:gd name="adj" fmla="val 2419"/>
            </a:avLst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5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76838F-9B96-4B7C-87B8-6899C44A605A}"/>
              </a:ext>
            </a:extLst>
          </p:cNvPr>
          <p:cNvSpPr txBox="1"/>
          <p:nvPr/>
        </p:nvSpPr>
        <p:spPr>
          <a:xfrm>
            <a:off x="2283836" y="2555467"/>
            <a:ext cx="1343486" cy="27629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b="1" dirty="0"/>
              <a:t>Model Architecture</a:t>
            </a:r>
            <a:endParaRPr lang="en-IN" sz="900" b="1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4D90A8-9CE3-4B07-871E-C8165C05F2A0}"/>
              </a:ext>
            </a:extLst>
          </p:cNvPr>
          <p:cNvSpPr/>
          <p:nvPr/>
        </p:nvSpPr>
        <p:spPr>
          <a:xfrm>
            <a:off x="1812453" y="4620398"/>
            <a:ext cx="7969221" cy="1782941"/>
          </a:xfrm>
          <a:prstGeom prst="roundRect">
            <a:avLst>
              <a:gd name="adj" fmla="val 2219"/>
            </a:avLst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5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A13732-A9B9-4305-8A5C-16F29F07E140}"/>
              </a:ext>
            </a:extLst>
          </p:cNvPr>
          <p:cNvSpPr txBox="1"/>
          <p:nvPr/>
        </p:nvSpPr>
        <p:spPr>
          <a:xfrm>
            <a:off x="2267870" y="4496813"/>
            <a:ext cx="930961" cy="27629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b="1" dirty="0"/>
              <a:t>Deployment</a:t>
            </a:r>
            <a:endParaRPr lang="en-IN" sz="9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014406-BA73-4D9D-9D13-249A19CB54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52"/>
          <a:stretch/>
        </p:blipFill>
        <p:spPr>
          <a:xfrm>
            <a:off x="3054738" y="1281729"/>
            <a:ext cx="760251" cy="98133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BD3880D-7867-443C-8C0C-CB8A19D767C5}"/>
              </a:ext>
            </a:extLst>
          </p:cNvPr>
          <p:cNvSpPr/>
          <p:nvPr/>
        </p:nvSpPr>
        <p:spPr>
          <a:xfrm>
            <a:off x="4126766" y="1914969"/>
            <a:ext cx="1605178" cy="35991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500" dirty="0"/>
          </a:p>
        </p:txBody>
      </p:sp>
      <p:sp>
        <p:nvSpPr>
          <p:cNvPr id="10" name="Google Shape;73;p13">
            <a:extLst>
              <a:ext uri="{FF2B5EF4-FFF2-40B4-BE49-F238E27FC236}">
                <a16:creationId xmlns:a16="http://schemas.microsoft.com/office/drawing/2014/main" id="{F5B3D5B2-7BC8-4254-9787-B6066334F9FE}"/>
              </a:ext>
            </a:extLst>
          </p:cNvPr>
          <p:cNvSpPr/>
          <p:nvPr/>
        </p:nvSpPr>
        <p:spPr>
          <a:xfrm>
            <a:off x="4811769" y="1172565"/>
            <a:ext cx="235172" cy="1103650"/>
          </a:xfrm>
          <a:prstGeom prst="can">
            <a:avLst>
              <a:gd name="adj" fmla="val 25000"/>
            </a:avLst>
          </a:prstGeom>
          <a:solidFill>
            <a:srgbClr val="7F6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400" tIns="306400" rIns="306400" bIns="3064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b="1" dirty="0">
              <a:solidFill>
                <a:srgbClr val="D9EAD3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11" name="Google Shape;73;p13">
            <a:extLst>
              <a:ext uri="{FF2B5EF4-FFF2-40B4-BE49-F238E27FC236}">
                <a16:creationId xmlns:a16="http://schemas.microsoft.com/office/drawing/2014/main" id="{1C8CC06C-AFAD-4CC7-B75C-0F0B567E4BF3}"/>
              </a:ext>
            </a:extLst>
          </p:cNvPr>
          <p:cNvSpPr/>
          <p:nvPr/>
        </p:nvSpPr>
        <p:spPr>
          <a:xfrm>
            <a:off x="5331182" y="1109841"/>
            <a:ext cx="116518" cy="1103650"/>
          </a:xfrm>
          <a:prstGeom prst="can">
            <a:avLst>
              <a:gd name="adj" fmla="val 25000"/>
            </a:avLst>
          </a:prstGeom>
          <a:solidFill>
            <a:srgbClr val="7F6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400" tIns="306400" rIns="306400" bIns="3064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b="1" dirty="0">
              <a:solidFill>
                <a:srgbClr val="D9EAD3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12" name="Google Shape;73;p13">
            <a:extLst>
              <a:ext uri="{FF2B5EF4-FFF2-40B4-BE49-F238E27FC236}">
                <a16:creationId xmlns:a16="http://schemas.microsoft.com/office/drawing/2014/main" id="{78822EB0-DB87-420B-9B53-20FB29E3102D}"/>
              </a:ext>
            </a:extLst>
          </p:cNvPr>
          <p:cNvSpPr/>
          <p:nvPr/>
        </p:nvSpPr>
        <p:spPr>
          <a:xfrm>
            <a:off x="4421814" y="1092700"/>
            <a:ext cx="150819" cy="906211"/>
          </a:xfrm>
          <a:prstGeom prst="can">
            <a:avLst>
              <a:gd name="adj" fmla="val 25000"/>
            </a:avLst>
          </a:prstGeom>
          <a:solidFill>
            <a:srgbClr val="7F6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400" tIns="306400" rIns="306400" bIns="3064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b="1" dirty="0">
              <a:solidFill>
                <a:srgbClr val="D9EAD3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1CA450-EC83-46A1-8F70-36159BB99084}"/>
              </a:ext>
            </a:extLst>
          </p:cNvPr>
          <p:cNvCxnSpPr>
            <a:cxnSpLocks/>
          </p:cNvCxnSpPr>
          <p:nvPr/>
        </p:nvCxnSpPr>
        <p:spPr>
          <a:xfrm>
            <a:off x="3131648" y="1833552"/>
            <a:ext cx="1683848" cy="25386"/>
          </a:xfrm>
          <a:prstGeom prst="line">
            <a:avLst/>
          </a:prstGeom>
          <a:ln w="3175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73;p13">
            <a:extLst>
              <a:ext uri="{FF2B5EF4-FFF2-40B4-BE49-F238E27FC236}">
                <a16:creationId xmlns:a16="http://schemas.microsoft.com/office/drawing/2014/main" id="{8DA17912-5469-4A26-AAF2-1F48AE0CC301}"/>
              </a:ext>
            </a:extLst>
          </p:cNvPr>
          <p:cNvSpPr/>
          <p:nvPr/>
        </p:nvSpPr>
        <p:spPr>
          <a:xfrm>
            <a:off x="3569593" y="1404908"/>
            <a:ext cx="167218" cy="293805"/>
          </a:xfrm>
          <a:prstGeom prst="can">
            <a:avLst>
              <a:gd name="adj" fmla="val 25000"/>
            </a:avLst>
          </a:prstGeom>
          <a:solidFill>
            <a:srgbClr val="7F6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400" tIns="306400" rIns="306400" bIns="3064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b="1" dirty="0">
              <a:solidFill>
                <a:srgbClr val="D9EAD3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F2D8EE-8C84-4B54-82B1-310A9138AAA6}"/>
              </a:ext>
            </a:extLst>
          </p:cNvPr>
          <p:cNvSpPr txBox="1"/>
          <p:nvPr/>
        </p:nvSpPr>
        <p:spPr>
          <a:xfrm flipH="1">
            <a:off x="3407756" y="1833431"/>
            <a:ext cx="902494" cy="276295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0.5 – 3 m</a:t>
            </a:r>
            <a:endParaRPr lang="en-IN" sz="9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F067088-360A-4AC4-86CA-BB9D56136333}"/>
              </a:ext>
            </a:extLst>
          </p:cNvPr>
          <p:cNvCxnSpPr>
            <a:cxnSpLocks/>
          </p:cNvCxnSpPr>
          <p:nvPr/>
        </p:nvCxnSpPr>
        <p:spPr>
          <a:xfrm flipV="1">
            <a:off x="4825769" y="1815130"/>
            <a:ext cx="234237" cy="4981"/>
          </a:xfrm>
          <a:prstGeom prst="line">
            <a:avLst/>
          </a:prstGeom>
          <a:ln w="3175">
            <a:solidFill>
              <a:schemeClr val="tx1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B6D3F55-96FB-4E9A-9468-527423B230CB}"/>
              </a:ext>
            </a:extLst>
          </p:cNvPr>
          <p:cNvCxnSpPr>
            <a:cxnSpLocks/>
          </p:cNvCxnSpPr>
          <p:nvPr/>
        </p:nvCxnSpPr>
        <p:spPr>
          <a:xfrm>
            <a:off x="5046940" y="1820241"/>
            <a:ext cx="308210" cy="0"/>
          </a:xfrm>
          <a:prstGeom prst="line">
            <a:avLst/>
          </a:prstGeom>
          <a:ln w="3175">
            <a:solidFill>
              <a:schemeClr val="accent1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074F23C-C67A-4F03-9406-3E5ABDA22F73}"/>
              </a:ext>
            </a:extLst>
          </p:cNvPr>
          <p:cNvCxnSpPr>
            <a:cxnSpLocks/>
          </p:cNvCxnSpPr>
          <p:nvPr/>
        </p:nvCxnSpPr>
        <p:spPr>
          <a:xfrm>
            <a:off x="5604006" y="1092700"/>
            <a:ext cx="0" cy="1095241"/>
          </a:xfrm>
          <a:prstGeom prst="line">
            <a:avLst/>
          </a:prstGeom>
          <a:ln w="3175">
            <a:solidFill>
              <a:schemeClr val="accent2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2D9C0B7-FD55-4D41-ACDE-B02CC4B9C07C}"/>
              </a:ext>
            </a:extLst>
          </p:cNvPr>
          <p:cNvCxnSpPr>
            <a:cxnSpLocks/>
          </p:cNvCxnSpPr>
          <p:nvPr/>
        </p:nvCxnSpPr>
        <p:spPr>
          <a:xfrm>
            <a:off x="4582748" y="1639546"/>
            <a:ext cx="239136" cy="190579"/>
          </a:xfrm>
          <a:prstGeom prst="line">
            <a:avLst/>
          </a:prstGeom>
          <a:ln w="3175">
            <a:solidFill>
              <a:schemeClr val="accent4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832C2EF-A7FA-47EF-974E-CC67BD34317B}"/>
              </a:ext>
            </a:extLst>
          </p:cNvPr>
          <p:cNvCxnSpPr>
            <a:cxnSpLocks/>
          </p:cNvCxnSpPr>
          <p:nvPr/>
        </p:nvCxnSpPr>
        <p:spPr>
          <a:xfrm>
            <a:off x="6191159" y="1212152"/>
            <a:ext cx="308210" cy="0"/>
          </a:xfrm>
          <a:prstGeom prst="line">
            <a:avLst/>
          </a:prstGeom>
          <a:ln w="3175">
            <a:solidFill>
              <a:schemeClr val="accent2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1CD5930-3391-4446-8A61-24752F2817DF}"/>
              </a:ext>
            </a:extLst>
          </p:cNvPr>
          <p:cNvCxnSpPr>
            <a:cxnSpLocks/>
          </p:cNvCxnSpPr>
          <p:nvPr/>
        </p:nvCxnSpPr>
        <p:spPr>
          <a:xfrm>
            <a:off x="6191159" y="1417033"/>
            <a:ext cx="308210" cy="0"/>
          </a:xfrm>
          <a:prstGeom prst="line">
            <a:avLst/>
          </a:prstGeom>
          <a:ln w="3175">
            <a:solidFill>
              <a:schemeClr val="accent1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4040212-2463-47B2-86F1-82F1E0BFF103}"/>
              </a:ext>
            </a:extLst>
          </p:cNvPr>
          <p:cNvCxnSpPr>
            <a:cxnSpLocks/>
          </p:cNvCxnSpPr>
          <p:nvPr/>
        </p:nvCxnSpPr>
        <p:spPr>
          <a:xfrm>
            <a:off x="6191159" y="1629134"/>
            <a:ext cx="308210" cy="0"/>
          </a:xfrm>
          <a:prstGeom prst="line">
            <a:avLst/>
          </a:prstGeom>
          <a:ln w="3175">
            <a:solidFill>
              <a:schemeClr val="accent4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5E53F04-5B06-43EA-AA6B-81A2833D9DA8}"/>
              </a:ext>
            </a:extLst>
          </p:cNvPr>
          <p:cNvCxnSpPr>
            <a:cxnSpLocks/>
          </p:cNvCxnSpPr>
          <p:nvPr/>
        </p:nvCxnSpPr>
        <p:spPr>
          <a:xfrm>
            <a:off x="6191159" y="1828815"/>
            <a:ext cx="308210" cy="0"/>
          </a:xfrm>
          <a:prstGeom prst="line">
            <a:avLst/>
          </a:prstGeom>
          <a:ln w="3175">
            <a:solidFill>
              <a:schemeClr val="tx1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A0ACB29-016D-4BC1-949D-DE0998CF5965}"/>
              </a:ext>
            </a:extLst>
          </p:cNvPr>
          <p:cNvCxnSpPr>
            <a:cxnSpLocks/>
          </p:cNvCxnSpPr>
          <p:nvPr/>
        </p:nvCxnSpPr>
        <p:spPr>
          <a:xfrm>
            <a:off x="6229133" y="2021690"/>
            <a:ext cx="232260" cy="0"/>
          </a:xfrm>
          <a:prstGeom prst="line">
            <a:avLst/>
          </a:prstGeom>
          <a:ln w="57150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8AAD1E5-2BDD-4AB6-9F7D-17CD9E8435CE}"/>
              </a:ext>
            </a:extLst>
          </p:cNvPr>
          <p:cNvSpPr txBox="1"/>
          <p:nvPr/>
        </p:nvSpPr>
        <p:spPr>
          <a:xfrm flipH="1">
            <a:off x="7072932" y="1074334"/>
            <a:ext cx="2608773" cy="1109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/>
              <a:t>Height of the Tree</a:t>
            </a:r>
          </a:p>
          <a:p>
            <a:pPr>
              <a:lnSpc>
                <a:spcPct val="150000"/>
              </a:lnSpc>
            </a:pPr>
            <a:r>
              <a:rPr lang="en-US" sz="900" dirty="0"/>
              <a:t>Width of the plant spacing</a:t>
            </a:r>
          </a:p>
          <a:p>
            <a:pPr>
              <a:lnSpc>
                <a:spcPct val="150000"/>
              </a:lnSpc>
            </a:pPr>
            <a:r>
              <a:rPr lang="en-US" sz="900" dirty="0"/>
              <a:t>Length of the plant spacing</a:t>
            </a:r>
          </a:p>
          <a:p>
            <a:pPr>
              <a:lnSpc>
                <a:spcPct val="150000"/>
              </a:lnSpc>
            </a:pPr>
            <a:r>
              <a:rPr lang="en-US" sz="900" dirty="0"/>
              <a:t>GBH of the Tree</a:t>
            </a:r>
          </a:p>
          <a:p>
            <a:pPr>
              <a:lnSpc>
                <a:spcPct val="150000"/>
              </a:lnSpc>
            </a:pPr>
            <a:r>
              <a:rPr lang="en-US" sz="900" dirty="0"/>
              <a:t>Laser based distance measurement</a:t>
            </a:r>
            <a:endParaRPr lang="en-IN" sz="9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2923C23-8494-47B0-BEEA-C49804DFD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8588" y="3599777"/>
            <a:ext cx="536774" cy="711506"/>
          </a:xfrm>
          <a:prstGeom prst="rect">
            <a:avLst/>
          </a:prstGeom>
        </p:spPr>
      </p:pic>
      <p:pic>
        <p:nvPicPr>
          <p:cNvPr id="27" name="Google Shape;57;p13">
            <a:extLst>
              <a:ext uri="{FF2B5EF4-FFF2-40B4-BE49-F238E27FC236}">
                <a16:creationId xmlns:a16="http://schemas.microsoft.com/office/drawing/2014/main" id="{4F331231-B1F6-449D-B90A-2CEAD803FDB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524" r="-9"/>
          <a:stretch/>
        </p:blipFill>
        <p:spPr>
          <a:xfrm>
            <a:off x="2219032" y="2881435"/>
            <a:ext cx="979458" cy="1414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67;p13">
            <a:extLst>
              <a:ext uri="{FF2B5EF4-FFF2-40B4-BE49-F238E27FC236}">
                <a16:creationId xmlns:a16="http://schemas.microsoft.com/office/drawing/2014/main" id="{62E7A25A-9DD7-429C-99F4-73CD7D136E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9042" t="1833" r="1158" b="4119"/>
          <a:stretch/>
        </p:blipFill>
        <p:spPr>
          <a:xfrm>
            <a:off x="4668588" y="2801017"/>
            <a:ext cx="536774" cy="711506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5F6E008-2089-4DEF-88C2-D281C8B63DCB}"/>
              </a:ext>
            </a:extLst>
          </p:cNvPr>
          <p:cNvSpPr txBox="1"/>
          <p:nvPr/>
        </p:nvSpPr>
        <p:spPr>
          <a:xfrm>
            <a:off x="3375699" y="2990340"/>
            <a:ext cx="1208638" cy="276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Depth Estimation</a:t>
            </a:r>
            <a:endParaRPr lang="en-IN" sz="9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C18D346-96F5-4B39-AF49-2318D640F36A}"/>
              </a:ext>
            </a:extLst>
          </p:cNvPr>
          <p:cNvSpPr txBox="1"/>
          <p:nvPr/>
        </p:nvSpPr>
        <p:spPr>
          <a:xfrm>
            <a:off x="3363995" y="3747215"/>
            <a:ext cx="1208638" cy="276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Object Detection</a:t>
            </a:r>
            <a:endParaRPr lang="en-IN" sz="900" dirty="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4594D15-149B-40B2-937B-777602CBE8E2}"/>
              </a:ext>
            </a:extLst>
          </p:cNvPr>
          <p:cNvCxnSpPr/>
          <p:nvPr/>
        </p:nvCxnSpPr>
        <p:spPr>
          <a:xfrm>
            <a:off x="3198490" y="3202064"/>
            <a:ext cx="1470098" cy="0"/>
          </a:xfrm>
          <a:prstGeom prst="straightConnector1">
            <a:avLst/>
          </a:prstGeom>
          <a:ln w="3175" cap="flat" cmpd="sng" algn="ctr">
            <a:solidFill>
              <a:schemeClr val="dk1"/>
            </a:solidFill>
            <a:prstDash val="solid"/>
            <a:round/>
            <a:headEnd type="diamond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7278E18-8E88-4787-9E0B-1A451F0B0C6D}"/>
              </a:ext>
            </a:extLst>
          </p:cNvPr>
          <p:cNvCxnSpPr/>
          <p:nvPr/>
        </p:nvCxnSpPr>
        <p:spPr>
          <a:xfrm>
            <a:off x="3202931" y="3976034"/>
            <a:ext cx="1470098" cy="0"/>
          </a:xfrm>
          <a:prstGeom prst="straightConnector1">
            <a:avLst/>
          </a:prstGeom>
          <a:ln w="3175" cap="flat" cmpd="sng" algn="ctr">
            <a:solidFill>
              <a:schemeClr val="dk1"/>
            </a:solidFill>
            <a:prstDash val="solid"/>
            <a:round/>
            <a:headEnd type="diamond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3" name="Google Shape;70;p13">
            <a:extLst>
              <a:ext uri="{FF2B5EF4-FFF2-40B4-BE49-F238E27FC236}">
                <a16:creationId xmlns:a16="http://schemas.microsoft.com/office/drawing/2014/main" id="{09D63346-ACD8-4515-94E9-BED1643459E5}"/>
              </a:ext>
            </a:extLst>
          </p:cNvPr>
          <p:cNvSpPr/>
          <p:nvPr/>
        </p:nvSpPr>
        <p:spPr>
          <a:xfrm>
            <a:off x="5596185" y="3029675"/>
            <a:ext cx="1614737" cy="1082639"/>
          </a:xfrm>
          <a:prstGeom prst="roundRect">
            <a:avLst>
              <a:gd name="adj" fmla="val 5152"/>
            </a:avLst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none" lIns="180000" tIns="306400" rIns="180000" bIns="306400" anchor="ctr" anchorCtr="0">
            <a:noAutofit/>
          </a:bodyPr>
          <a:lstStyle/>
          <a:p>
            <a:pPr marL="17145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00000"/>
              <a:buFont typeface="Arial" panose="020B0604020202020204" pitchFamily="34" charset="0"/>
              <a:buChar char="•"/>
              <a:tabLst>
                <a:tab pos="261938" algn="l"/>
              </a:tabLst>
            </a:pPr>
            <a:r>
              <a:rPr lang="en-US" sz="900" dirty="0"/>
              <a:t>Median depth score</a:t>
            </a:r>
          </a:p>
          <a:p>
            <a:pPr marL="17145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00000"/>
              <a:buFont typeface="Arial" panose="020B0604020202020204" pitchFamily="34" charset="0"/>
              <a:buChar char="•"/>
              <a:tabLst>
                <a:tab pos="261938" algn="l"/>
              </a:tabLst>
            </a:pPr>
            <a:r>
              <a:rPr lang="en-US" sz="900" dirty="0"/>
              <a:t>Width of the trunk</a:t>
            </a:r>
          </a:p>
          <a:p>
            <a:pPr marL="17145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00000"/>
              <a:buFont typeface="Arial" panose="020B0604020202020204" pitchFamily="34" charset="0"/>
              <a:buChar char="•"/>
              <a:tabLst>
                <a:tab pos="261938" algn="l"/>
              </a:tabLst>
            </a:pPr>
            <a:r>
              <a:rPr lang="en-US" sz="900" dirty="0"/>
              <a:t>Height of the trunk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C21D6B7-8924-4B9D-9EA0-7A768CF172B6}"/>
              </a:ext>
            </a:extLst>
          </p:cNvPr>
          <p:cNvCxnSpPr>
            <a:cxnSpLocks/>
          </p:cNvCxnSpPr>
          <p:nvPr/>
        </p:nvCxnSpPr>
        <p:spPr>
          <a:xfrm>
            <a:off x="5205362" y="3202065"/>
            <a:ext cx="372211" cy="0"/>
          </a:xfrm>
          <a:prstGeom prst="straightConnector1">
            <a:avLst/>
          </a:prstGeom>
          <a:ln w="3175" cap="flat" cmpd="sng" algn="ctr">
            <a:solidFill>
              <a:schemeClr val="dk1"/>
            </a:solidFill>
            <a:prstDash val="solid"/>
            <a:round/>
            <a:headEnd type="diamond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4F9D380-1C31-442C-8B70-DBBDCE59957C}"/>
              </a:ext>
            </a:extLst>
          </p:cNvPr>
          <p:cNvCxnSpPr>
            <a:cxnSpLocks/>
          </p:cNvCxnSpPr>
          <p:nvPr/>
        </p:nvCxnSpPr>
        <p:spPr>
          <a:xfrm>
            <a:off x="5205362" y="3955530"/>
            <a:ext cx="372211" cy="0"/>
          </a:xfrm>
          <a:prstGeom prst="straightConnector1">
            <a:avLst/>
          </a:prstGeom>
          <a:ln w="3175" cap="flat" cmpd="sng" algn="ctr">
            <a:solidFill>
              <a:schemeClr val="dk1"/>
            </a:solidFill>
            <a:prstDash val="solid"/>
            <a:round/>
            <a:headEnd type="diamond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6" name="Google Shape;70;p13">
            <a:extLst>
              <a:ext uri="{FF2B5EF4-FFF2-40B4-BE49-F238E27FC236}">
                <a16:creationId xmlns:a16="http://schemas.microsoft.com/office/drawing/2014/main" id="{32ACE30B-E024-4EFB-A1A0-7F30D67456FD}"/>
              </a:ext>
            </a:extLst>
          </p:cNvPr>
          <p:cNvSpPr/>
          <p:nvPr/>
        </p:nvSpPr>
        <p:spPr>
          <a:xfrm>
            <a:off x="7428768" y="2991584"/>
            <a:ext cx="1259102" cy="394988"/>
          </a:xfrm>
          <a:prstGeom prst="roundRect">
            <a:avLst>
              <a:gd name="adj" fmla="val 7573"/>
            </a:avLst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" tIns="306400" rIns="54000" bIns="306400" anchor="ctr" anchorCtr="0">
            <a:noAutofit/>
          </a:bodyPr>
          <a:lstStyle/>
          <a:p>
            <a:pPr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000"/>
              <a:tabLst>
                <a:tab pos="261938" algn="l"/>
              </a:tabLst>
            </a:pPr>
            <a:r>
              <a:rPr lang="en-US" sz="900" dirty="0"/>
              <a:t>Ray optics method</a:t>
            </a:r>
          </a:p>
        </p:txBody>
      </p:sp>
      <p:sp>
        <p:nvSpPr>
          <p:cNvPr id="37" name="Google Shape;70;p13">
            <a:extLst>
              <a:ext uri="{FF2B5EF4-FFF2-40B4-BE49-F238E27FC236}">
                <a16:creationId xmlns:a16="http://schemas.microsoft.com/office/drawing/2014/main" id="{AA126B3E-421C-47C1-9072-B537063EA827}"/>
              </a:ext>
            </a:extLst>
          </p:cNvPr>
          <p:cNvSpPr/>
          <p:nvPr/>
        </p:nvSpPr>
        <p:spPr>
          <a:xfrm>
            <a:off x="7431591" y="3714298"/>
            <a:ext cx="1259102" cy="394988"/>
          </a:xfrm>
          <a:prstGeom prst="roundRect">
            <a:avLst>
              <a:gd name="adj" fmla="val 7573"/>
            </a:avLst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" tIns="306400" rIns="54000" bIns="306400" anchor="ctr" anchorCtr="0">
            <a:noAutofit/>
          </a:bodyPr>
          <a:lstStyle/>
          <a:p>
            <a:pPr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000"/>
              <a:tabLst>
                <a:tab pos="261938" algn="l"/>
              </a:tabLst>
            </a:pPr>
            <a:r>
              <a:rPr lang="en-US" sz="900" dirty="0"/>
              <a:t>Ensemble learning 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3E8AE7E-38AB-45CF-825B-5558F3657C4E}"/>
              </a:ext>
            </a:extLst>
          </p:cNvPr>
          <p:cNvCxnSpPr>
            <a:cxnSpLocks/>
          </p:cNvCxnSpPr>
          <p:nvPr/>
        </p:nvCxnSpPr>
        <p:spPr>
          <a:xfrm>
            <a:off x="7213746" y="3182640"/>
            <a:ext cx="215021" cy="0"/>
          </a:xfrm>
          <a:prstGeom prst="straightConnector1">
            <a:avLst/>
          </a:prstGeom>
          <a:ln w="3175" cap="flat" cmpd="sng" algn="ctr">
            <a:solidFill>
              <a:schemeClr val="dk1"/>
            </a:solidFill>
            <a:prstDash val="solid"/>
            <a:round/>
            <a:headEnd type="diamond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9739F44-AAE1-4EA0-A2B0-096B097BF55D}"/>
              </a:ext>
            </a:extLst>
          </p:cNvPr>
          <p:cNvCxnSpPr>
            <a:cxnSpLocks/>
          </p:cNvCxnSpPr>
          <p:nvPr/>
        </p:nvCxnSpPr>
        <p:spPr>
          <a:xfrm>
            <a:off x="7213746" y="3963048"/>
            <a:ext cx="215021" cy="0"/>
          </a:xfrm>
          <a:prstGeom prst="straightConnector1">
            <a:avLst/>
          </a:prstGeom>
          <a:ln w="3175" cap="flat" cmpd="sng" algn="ctr">
            <a:solidFill>
              <a:schemeClr val="dk1"/>
            </a:solidFill>
            <a:prstDash val="solid"/>
            <a:round/>
            <a:headEnd type="diamond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0" name="Google Shape;73;p13">
            <a:extLst>
              <a:ext uri="{FF2B5EF4-FFF2-40B4-BE49-F238E27FC236}">
                <a16:creationId xmlns:a16="http://schemas.microsoft.com/office/drawing/2014/main" id="{BC94DAF5-2B29-436E-9E6A-03B3AFD51769}"/>
              </a:ext>
            </a:extLst>
          </p:cNvPr>
          <p:cNvSpPr/>
          <p:nvPr/>
        </p:nvSpPr>
        <p:spPr>
          <a:xfrm>
            <a:off x="9021541" y="3026393"/>
            <a:ext cx="346083" cy="1095372"/>
          </a:xfrm>
          <a:prstGeom prst="can">
            <a:avLst>
              <a:gd name="adj" fmla="val 25000"/>
            </a:avLst>
          </a:prstGeom>
          <a:solidFill>
            <a:srgbClr val="7F6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vert" wrap="square" lIns="306400" tIns="306400" rIns="306400" bIns="3064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 dirty="0">
                <a:solidFill>
                  <a:srgbClr val="D9EAD3"/>
                </a:solidFill>
                <a:ea typeface="Maven Pro"/>
                <a:cs typeface="Maven Pro"/>
                <a:sym typeface="Maven Pro"/>
              </a:rPr>
              <a:t>GBH</a:t>
            </a:r>
            <a:endParaRPr sz="800" b="1" dirty="0">
              <a:solidFill>
                <a:srgbClr val="D9EAD3"/>
              </a:solidFill>
              <a:ea typeface="Maven Pro"/>
              <a:cs typeface="Maven Pro"/>
              <a:sym typeface="Maven Pro"/>
            </a:endParaRPr>
          </a:p>
        </p:txBody>
      </p: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90BCC042-5FA7-4478-B038-E0F3161D755B}"/>
              </a:ext>
            </a:extLst>
          </p:cNvPr>
          <p:cNvCxnSpPr>
            <a:stCxn id="36" idx="3"/>
            <a:endCxn id="40" idx="2"/>
          </p:cNvCxnSpPr>
          <p:nvPr/>
        </p:nvCxnSpPr>
        <p:spPr>
          <a:xfrm>
            <a:off x="8687870" y="3189078"/>
            <a:ext cx="333672" cy="385001"/>
          </a:xfrm>
          <a:prstGeom prst="bentConnector3">
            <a:avLst/>
          </a:prstGeom>
          <a:ln w="31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2" name="Connector: Elbow 41">
            <a:extLst>
              <a:ext uri="{FF2B5EF4-FFF2-40B4-BE49-F238E27FC236}">
                <a16:creationId xmlns:a16="http://schemas.microsoft.com/office/drawing/2014/main" id="{55A59A79-DCB9-4AC8-B077-5CDF6F2A7FAB}"/>
              </a:ext>
            </a:extLst>
          </p:cNvPr>
          <p:cNvCxnSpPr>
            <a:cxnSpLocks/>
            <a:stCxn id="37" idx="3"/>
            <a:endCxn id="40" idx="2"/>
          </p:cNvCxnSpPr>
          <p:nvPr/>
        </p:nvCxnSpPr>
        <p:spPr>
          <a:xfrm flipV="1">
            <a:off x="8690693" y="3574079"/>
            <a:ext cx="330849" cy="337714"/>
          </a:xfrm>
          <a:prstGeom prst="bentConnector3">
            <a:avLst>
              <a:gd name="adj1" fmla="val 50000"/>
            </a:avLst>
          </a:prstGeom>
          <a:ln w="31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43" name="Google Shape;57;p13">
            <a:extLst>
              <a:ext uri="{FF2B5EF4-FFF2-40B4-BE49-F238E27FC236}">
                <a16:creationId xmlns:a16="http://schemas.microsoft.com/office/drawing/2014/main" id="{2C3864C7-5C11-4E91-B800-8983597ABBB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524" r="-9"/>
          <a:stretch/>
        </p:blipFill>
        <p:spPr>
          <a:xfrm>
            <a:off x="2295946" y="4894899"/>
            <a:ext cx="690460" cy="810821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4" name="Google Shape;57;p13">
            <a:extLst>
              <a:ext uri="{FF2B5EF4-FFF2-40B4-BE49-F238E27FC236}">
                <a16:creationId xmlns:a16="http://schemas.microsoft.com/office/drawing/2014/main" id="{B12BA488-D356-4613-9B51-950A330493A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524" r="-9"/>
          <a:stretch/>
        </p:blipFill>
        <p:spPr>
          <a:xfrm>
            <a:off x="2357113" y="4956066"/>
            <a:ext cx="690460" cy="810821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5" name="Google Shape;57;p13">
            <a:extLst>
              <a:ext uri="{FF2B5EF4-FFF2-40B4-BE49-F238E27FC236}">
                <a16:creationId xmlns:a16="http://schemas.microsoft.com/office/drawing/2014/main" id="{7EFD485C-92AF-4534-84E5-99C8EE531FD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524" r="-9"/>
          <a:stretch/>
        </p:blipFill>
        <p:spPr>
          <a:xfrm>
            <a:off x="2418280" y="5017233"/>
            <a:ext cx="690460" cy="810821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6" name="Google Shape;57;p13">
            <a:extLst>
              <a:ext uri="{FF2B5EF4-FFF2-40B4-BE49-F238E27FC236}">
                <a16:creationId xmlns:a16="http://schemas.microsoft.com/office/drawing/2014/main" id="{805F5CF5-806F-4FC2-BACD-1AECA1B847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524" r="-9"/>
          <a:stretch/>
        </p:blipFill>
        <p:spPr>
          <a:xfrm>
            <a:off x="2479448" y="5078401"/>
            <a:ext cx="690460" cy="810821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7" name="Google Shape;57;p13">
            <a:extLst>
              <a:ext uri="{FF2B5EF4-FFF2-40B4-BE49-F238E27FC236}">
                <a16:creationId xmlns:a16="http://schemas.microsoft.com/office/drawing/2014/main" id="{993F0CA7-283B-4944-A11C-0ECCC6A02AE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524" r="-9"/>
          <a:stretch/>
        </p:blipFill>
        <p:spPr>
          <a:xfrm>
            <a:off x="2540615" y="5139568"/>
            <a:ext cx="690460" cy="810821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8" name="Google Shape;57;p13">
            <a:extLst>
              <a:ext uri="{FF2B5EF4-FFF2-40B4-BE49-F238E27FC236}">
                <a16:creationId xmlns:a16="http://schemas.microsoft.com/office/drawing/2014/main" id="{B92B8B1B-4F9E-4A0F-8C7B-E44400D5BF8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524" r="-9"/>
          <a:stretch/>
        </p:blipFill>
        <p:spPr>
          <a:xfrm>
            <a:off x="2601782" y="5200735"/>
            <a:ext cx="690460" cy="810821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9" name="Google Shape;57;p13">
            <a:extLst>
              <a:ext uri="{FF2B5EF4-FFF2-40B4-BE49-F238E27FC236}">
                <a16:creationId xmlns:a16="http://schemas.microsoft.com/office/drawing/2014/main" id="{D7DAE21D-BE70-4F6D-9040-CA5651DC017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524" r="-9"/>
          <a:stretch/>
        </p:blipFill>
        <p:spPr>
          <a:xfrm>
            <a:off x="2662949" y="5261902"/>
            <a:ext cx="690460" cy="810821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6C11208-1510-47B3-81CA-A822D014CF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035" t="12880" r="13442" b="12232"/>
          <a:stretch/>
        </p:blipFill>
        <p:spPr>
          <a:xfrm>
            <a:off x="4015550" y="4878330"/>
            <a:ext cx="1760048" cy="1166598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5A338D5-C749-4AE8-99E4-C6B469F3E5FF}"/>
              </a:ext>
            </a:extLst>
          </p:cNvPr>
          <p:cNvCxnSpPr>
            <a:cxnSpLocks/>
          </p:cNvCxnSpPr>
          <p:nvPr/>
        </p:nvCxnSpPr>
        <p:spPr>
          <a:xfrm>
            <a:off x="3414577" y="5636566"/>
            <a:ext cx="589116" cy="0"/>
          </a:xfrm>
          <a:prstGeom prst="straightConnector1">
            <a:avLst/>
          </a:prstGeom>
          <a:ln w="3175" cap="flat" cmpd="sng" algn="ctr">
            <a:solidFill>
              <a:schemeClr val="dk1"/>
            </a:solidFill>
            <a:prstDash val="solid"/>
            <a:round/>
            <a:headEnd type="diamond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39CD8FB-ABB9-4F12-B117-8098D8FEC918}"/>
              </a:ext>
            </a:extLst>
          </p:cNvPr>
          <p:cNvCxnSpPr>
            <a:cxnSpLocks/>
          </p:cNvCxnSpPr>
          <p:nvPr/>
        </p:nvCxnSpPr>
        <p:spPr>
          <a:xfrm>
            <a:off x="5775598" y="5636566"/>
            <a:ext cx="685796" cy="0"/>
          </a:xfrm>
          <a:prstGeom prst="straightConnector1">
            <a:avLst/>
          </a:prstGeom>
          <a:ln w="3175" cap="flat" cmpd="sng" algn="ctr">
            <a:solidFill>
              <a:schemeClr val="dk1"/>
            </a:solidFill>
            <a:prstDash val="solid"/>
            <a:round/>
            <a:headEnd type="diamond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AEFF1F54-0A8B-4442-BB3F-0C8DBC8D6884}"/>
              </a:ext>
            </a:extLst>
          </p:cNvPr>
          <p:cNvSpPr txBox="1"/>
          <p:nvPr/>
        </p:nvSpPr>
        <p:spPr>
          <a:xfrm>
            <a:off x="2416739" y="6122731"/>
            <a:ext cx="1208638" cy="276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Sample Images</a:t>
            </a:r>
            <a:endParaRPr lang="en-IN" sz="9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97C4A21-580F-408C-9E4E-68B27D2F51B1}"/>
              </a:ext>
            </a:extLst>
          </p:cNvPr>
          <p:cNvSpPr txBox="1"/>
          <p:nvPr/>
        </p:nvSpPr>
        <p:spPr>
          <a:xfrm>
            <a:off x="4460911" y="6124598"/>
            <a:ext cx="1208638" cy="276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Application</a:t>
            </a:r>
            <a:endParaRPr lang="en-IN" sz="900" dirty="0"/>
          </a:p>
        </p:txBody>
      </p:sp>
      <p:sp>
        <p:nvSpPr>
          <p:cNvPr id="55" name="Google Shape;70;p13">
            <a:extLst>
              <a:ext uri="{FF2B5EF4-FFF2-40B4-BE49-F238E27FC236}">
                <a16:creationId xmlns:a16="http://schemas.microsoft.com/office/drawing/2014/main" id="{1DE61B8A-A010-400E-A345-27255E10188D}"/>
              </a:ext>
            </a:extLst>
          </p:cNvPr>
          <p:cNvSpPr/>
          <p:nvPr/>
        </p:nvSpPr>
        <p:spPr>
          <a:xfrm>
            <a:off x="6534203" y="4956066"/>
            <a:ext cx="844572" cy="852794"/>
          </a:xfrm>
          <a:prstGeom prst="roundRect">
            <a:avLst>
              <a:gd name="adj" fmla="val 4011"/>
            </a:avLst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" tIns="306400" rIns="54000" bIns="306400" anchor="ctr" anchorCtr="0">
            <a:noAutofit/>
          </a:bodyPr>
          <a:lstStyle/>
          <a:p>
            <a:pPr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000"/>
              <a:tabLst>
                <a:tab pos="261938" algn="l"/>
              </a:tabLst>
            </a:pPr>
            <a:r>
              <a:rPr lang="en-US" sz="900" dirty="0"/>
              <a:t>Tree GBH estimation</a:t>
            </a:r>
          </a:p>
        </p:txBody>
      </p:sp>
      <p:sp>
        <p:nvSpPr>
          <p:cNvPr id="56" name="Google Shape;70;p13">
            <a:extLst>
              <a:ext uri="{FF2B5EF4-FFF2-40B4-BE49-F238E27FC236}">
                <a16:creationId xmlns:a16="http://schemas.microsoft.com/office/drawing/2014/main" id="{F9A97386-DA6B-4186-8CF5-F7650E49BF9B}"/>
              </a:ext>
            </a:extLst>
          </p:cNvPr>
          <p:cNvSpPr/>
          <p:nvPr/>
        </p:nvSpPr>
        <p:spPr>
          <a:xfrm>
            <a:off x="7594980" y="4956066"/>
            <a:ext cx="844572" cy="852794"/>
          </a:xfrm>
          <a:prstGeom prst="roundRect">
            <a:avLst>
              <a:gd name="adj" fmla="val 3299"/>
            </a:avLst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" tIns="306400" rIns="54000" bIns="306400" anchor="ctr" anchorCtr="0">
            <a:noAutofit/>
          </a:bodyPr>
          <a:lstStyle/>
          <a:p>
            <a:pPr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000"/>
              <a:tabLst>
                <a:tab pos="261938" algn="l"/>
              </a:tabLst>
            </a:pPr>
            <a:r>
              <a:rPr lang="en-US" sz="900" dirty="0"/>
              <a:t>Field Biomass estimation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D6E74FBC-7B36-4037-AC16-AD9E83C25904}"/>
              </a:ext>
            </a:extLst>
          </p:cNvPr>
          <p:cNvSpPr/>
          <p:nvPr/>
        </p:nvSpPr>
        <p:spPr>
          <a:xfrm>
            <a:off x="6437738" y="4783722"/>
            <a:ext cx="2125613" cy="1459649"/>
          </a:xfrm>
          <a:prstGeom prst="roundRect">
            <a:avLst>
              <a:gd name="adj" fmla="val 338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50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E5FF67C-E870-499C-95D8-8C4985613AE4}"/>
              </a:ext>
            </a:extLst>
          </p:cNvPr>
          <p:cNvSpPr txBox="1"/>
          <p:nvPr/>
        </p:nvSpPr>
        <p:spPr>
          <a:xfrm flipH="1">
            <a:off x="6830692" y="5981203"/>
            <a:ext cx="1510180" cy="276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Backend Prediction </a:t>
            </a:r>
            <a:endParaRPr lang="en-IN" sz="9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Google Shape;70;p13">
                <a:extLst>
                  <a:ext uri="{FF2B5EF4-FFF2-40B4-BE49-F238E27FC236}">
                    <a16:creationId xmlns:a16="http://schemas.microsoft.com/office/drawing/2014/main" id="{83187786-6AA8-432B-AF5C-9CBA0F640C83}"/>
                  </a:ext>
                </a:extLst>
              </p:cNvPr>
              <p:cNvSpPr/>
              <p:nvPr/>
            </p:nvSpPr>
            <p:spPr>
              <a:xfrm>
                <a:off x="8740978" y="5128409"/>
                <a:ext cx="729119" cy="852794"/>
              </a:xfrm>
              <a:prstGeom prst="roundRect">
                <a:avLst>
                  <a:gd name="adj" fmla="val 5098"/>
                </a:avLst>
              </a:prstGeom>
              <a:solidFill>
                <a:srgbClr val="CFE2F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36000" tIns="306400" rIns="54000" bIns="306400" anchor="ctr" anchorCtr="0">
                <a:noAutofit/>
              </a:bodyPr>
              <a:lstStyle/>
              <a:p>
                <a:pPr lvl="0" algn="ctr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SzPts val="4000"/>
                  <a:tabLst>
                    <a:tab pos="261938" algn="l"/>
                  </a:tabLst>
                </a:pPr>
                <a:r>
                  <a:rPr lang="en-US" sz="900" dirty="0"/>
                  <a:t>Overall biomass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IN" sz="6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IN" sz="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𝑇𝑜𝑛𝑠</m:t>
                        </m:r>
                        <m:r>
                          <m:rPr>
                            <m:lit/>
                          </m:rPr>
                          <a:rPr lang="en-IN" sz="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/</m:t>
                        </m:r>
                        <m:r>
                          <a:rPr lang="en-IN" sz="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𝑎𝑐𝑟𝑒</m:t>
                        </m:r>
                      </m:e>
                    </m:d>
                  </m:oMath>
                </a14:m>
                <a:endParaRPr lang="en-US" sz="600" dirty="0"/>
              </a:p>
            </p:txBody>
          </p:sp>
        </mc:Choice>
        <mc:Fallback xmlns="">
          <p:sp>
            <p:nvSpPr>
              <p:cNvPr id="59" name="Google Shape;70;p13">
                <a:extLst>
                  <a:ext uri="{FF2B5EF4-FFF2-40B4-BE49-F238E27FC236}">
                    <a16:creationId xmlns:a16="http://schemas.microsoft.com/office/drawing/2014/main" id="{83187786-6AA8-432B-AF5C-9CBA0F640C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0978" y="5128409"/>
                <a:ext cx="729119" cy="852794"/>
              </a:xfrm>
              <a:prstGeom prst="roundRect">
                <a:avLst>
                  <a:gd name="adj" fmla="val 5098"/>
                </a:avLst>
              </a:prstGeom>
              <a:blipFill>
                <a:blip r:embed="rId7"/>
                <a:stretch>
                  <a:fillRect/>
                </a:stretch>
              </a:blip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6556CCF-1ECF-4C23-A384-9E4DBB7EFAEB}"/>
              </a:ext>
            </a:extLst>
          </p:cNvPr>
          <p:cNvCxnSpPr>
            <a:cxnSpLocks/>
          </p:cNvCxnSpPr>
          <p:nvPr/>
        </p:nvCxnSpPr>
        <p:spPr>
          <a:xfrm>
            <a:off x="8563351" y="5653871"/>
            <a:ext cx="177627" cy="0"/>
          </a:xfrm>
          <a:prstGeom prst="straightConnector1">
            <a:avLst/>
          </a:prstGeom>
          <a:ln w="3175" cap="flat" cmpd="sng" algn="ctr">
            <a:solidFill>
              <a:schemeClr val="dk1"/>
            </a:solidFill>
            <a:prstDash val="solid"/>
            <a:round/>
            <a:headEnd type="diamond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58AF0D8B-1E87-44D4-A633-2144F501F1F9}"/>
              </a:ext>
            </a:extLst>
          </p:cNvPr>
          <p:cNvCxnSpPr>
            <a:stCxn id="2" idx="2"/>
          </p:cNvCxnSpPr>
          <p:nvPr/>
        </p:nvCxnSpPr>
        <p:spPr>
          <a:xfrm>
            <a:off x="5797064" y="2442161"/>
            <a:ext cx="0" cy="223845"/>
          </a:xfrm>
          <a:prstGeom prst="straightConnector1">
            <a:avLst/>
          </a:prstGeom>
          <a:ln w="3175" cap="flat" cmpd="sng" algn="ctr">
            <a:solidFill>
              <a:schemeClr val="dk1"/>
            </a:solidFill>
            <a:prstDash val="solid"/>
            <a:round/>
            <a:headEnd type="diamond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6C2FD92F-6E4C-490D-BA50-C430FFDA0D00}"/>
              </a:ext>
            </a:extLst>
          </p:cNvPr>
          <p:cNvCxnSpPr/>
          <p:nvPr/>
        </p:nvCxnSpPr>
        <p:spPr>
          <a:xfrm>
            <a:off x="5797064" y="4398537"/>
            <a:ext cx="0" cy="223845"/>
          </a:xfrm>
          <a:prstGeom prst="straightConnector1">
            <a:avLst/>
          </a:prstGeom>
          <a:ln w="3175" cap="flat" cmpd="sng" algn="ctr">
            <a:solidFill>
              <a:schemeClr val="dk1"/>
            </a:solidFill>
            <a:prstDash val="solid"/>
            <a:round/>
            <a:headEnd type="diamond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078692BF-D16A-4390-B9CD-5A059DB05B7A}"/>
              </a:ext>
            </a:extLst>
          </p:cNvPr>
          <p:cNvSpPr txBox="1"/>
          <p:nvPr/>
        </p:nvSpPr>
        <p:spPr>
          <a:xfrm>
            <a:off x="150035" y="79051"/>
            <a:ext cx="2068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Model Pipeline</a:t>
            </a:r>
            <a:endParaRPr lang="en-IN" sz="2400" dirty="0">
              <a:latin typeface="Open Sans Condensed ExtraBold" pitchFamily="2" charset="0"/>
              <a:ea typeface="Open Sans Condensed ExtraBold" pitchFamily="2" charset="0"/>
              <a:cs typeface="Open Sans Condensed ExtraBold" pitchFamily="2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1F74B93-FBE4-454C-9604-FBE2EDE54A22}"/>
              </a:ext>
            </a:extLst>
          </p:cNvPr>
          <p:cNvSpPr txBox="1"/>
          <p:nvPr/>
        </p:nvSpPr>
        <p:spPr>
          <a:xfrm>
            <a:off x="8581424" y="114299"/>
            <a:ext cx="330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Biomass</a:t>
            </a:r>
            <a:endParaRPr lang="en-IN" sz="2000" dirty="0">
              <a:latin typeface="Open Sans Condensed ExtraBold" pitchFamily="2" charset="0"/>
              <a:ea typeface="Open Sans Condensed ExtraBold" pitchFamily="2" charset="0"/>
              <a:cs typeface="Open Sans Condensed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413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 descr="A graph with a blue line&#10;&#10;Description automatically generated">
            <a:extLst>
              <a:ext uri="{FF2B5EF4-FFF2-40B4-BE49-F238E27FC236}">
                <a16:creationId xmlns:a16="http://schemas.microsoft.com/office/drawing/2014/main" id="{0DFBC2D4-71A7-4E1E-AA35-29C7ACD7E5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71" t="4962" r="-191" b="-216"/>
          <a:stretch/>
        </p:blipFill>
        <p:spPr>
          <a:xfrm>
            <a:off x="4285725" y="3948793"/>
            <a:ext cx="2686574" cy="2687466"/>
          </a:xfrm>
          <a:prstGeom prst="rect">
            <a:avLst/>
          </a:prstGeom>
        </p:spPr>
      </p:pic>
      <p:pic>
        <p:nvPicPr>
          <p:cNvPr id="77" name="Picture 76" descr="A graph with a bar graph&#10;&#10;Description automatically generated">
            <a:extLst>
              <a:ext uri="{FF2B5EF4-FFF2-40B4-BE49-F238E27FC236}">
                <a16:creationId xmlns:a16="http://schemas.microsoft.com/office/drawing/2014/main" id="{A4E0DE4B-14AD-479B-98E4-5E236D437F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47"/>
          <a:stretch/>
        </p:blipFill>
        <p:spPr>
          <a:xfrm>
            <a:off x="517170" y="3744515"/>
            <a:ext cx="2947924" cy="2911972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078692BF-D16A-4390-B9CD-5A059DB05B7A}"/>
              </a:ext>
            </a:extLst>
          </p:cNvPr>
          <p:cNvSpPr txBox="1"/>
          <p:nvPr/>
        </p:nvSpPr>
        <p:spPr>
          <a:xfrm>
            <a:off x="351402" y="79051"/>
            <a:ext cx="1099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Results</a:t>
            </a:r>
            <a:endParaRPr lang="en-IN" sz="2400" dirty="0">
              <a:latin typeface="Open Sans Condensed ExtraBold" pitchFamily="2" charset="0"/>
              <a:ea typeface="Open Sans Condensed ExtraBold" pitchFamily="2" charset="0"/>
              <a:cs typeface="Open Sans Condensed ExtraBold" pitchFamily="2" charset="0"/>
            </a:endParaRPr>
          </a:p>
        </p:txBody>
      </p:sp>
      <p:pic>
        <p:nvPicPr>
          <p:cNvPr id="65" name="Picture 64" descr="A graph with blue dots">
            <a:extLst>
              <a:ext uri="{FF2B5EF4-FFF2-40B4-BE49-F238E27FC236}">
                <a16:creationId xmlns:a16="http://schemas.microsoft.com/office/drawing/2014/main" id="{55F70367-3173-4CB9-98E2-5501D2BFBA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049" r="-140" b="-140"/>
          <a:stretch/>
        </p:blipFill>
        <p:spPr>
          <a:xfrm>
            <a:off x="3999513" y="985521"/>
            <a:ext cx="3024545" cy="2683293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89C672BC-15BC-4713-8C23-4C1BDDFE28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375"/>
          <a:stretch/>
        </p:blipFill>
        <p:spPr>
          <a:xfrm>
            <a:off x="416146" y="540716"/>
            <a:ext cx="2884386" cy="3149214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00689337-D69E-4B65-9B4E-2FA97B100CFB}"/>
              </a:ext>
            </a:extLst>
          </p:cNvPr>
          <p:cNvSpPr txBox="1"/>
          <p:nvPr/>
        </p:nvSpPr>
        <p:spPr>
          <a:xfrm>
            <a:off x="674544" y="3496834"/>
            <a:ext cx="66499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Scatterplot of visual relationship between actual distance (cm) and predicted GBH (cm) obtained from ensemble approach (a) and ray optics approach (b). </a:t>
            </a:r>
            <a:endParaRPr lang="en-IN" sz="1200" b="1" dirty="0">
              <a:latin typeface="Open Sans Condensed" panose="020B0604020202020204" charset="0"/>
              <a:ea typeface="Open Sans Condensed" panose="020B0604020202020204" charset="0"/>
              <a:cs typeface="Open Sans Condensed" panose="020B060402020202020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CFC64E9-3E47-4275-B6E9-340F8CD3FCD6}"/>
              </a:ext>
            </a:extLst>
          </p:cNvPr>
          <p:cNvSpPr txBox="1"/>
          <p:nvPr/>
        </p:nvSpPr>
        <p:spPr>
          <a:xfrm>
            <a:off x="7919014" y="3312167"/>
            <a:ext cx="33156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The strong correlation of Ensemble approach with squared R of 99.99 and dense diagonal distribution shows model effectiveness in regressing the actual GBH.   </a:t>
            </a:r>
            <a:endParaRPr lang="en-IN" sz="1200" b="1" dirty="0">
              <a:latin typeface="Open Sans Condensed" panose="020B0604020202020204" charset="0"/>
              <a:ea typeface="Open Sans Condensed" panose="020B0604020202020204" charset="0"/>
              <a:cs typeface="Open Sans Condensed" panose="020B060402020202020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DAF438A-5AF8-4EC1-A443-8DE6FC7A3246}"/>
              </a:ext>
            </a:extLst>
          </p:cNvPr>
          <p:cNvSpPr txBox="1"/>
          <p:nvPr/>
        </p:nvSpPr>
        <p:spPr>
          <a:xfrm>
            <a:off x="1516127" y="515948"/>
            <a:ext cx="12993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E</a:t>
            </a:r>
            <a:r>
              <a:rPr lang="en-US" sz="1800" b="1" dirty="0"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nsemble</a:t>
            </a:r>
            <a:endParaRPr lang="en-IN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B3C72FF-954E-4155-BB40-1A4FCDD41A73}"/>
              </a:ext>
            </a:extLst>
          </p:cNvPr>
          <p:cNvSpPr txBox="1"/>
          <p:nvPr/>
        </p:nvSpPr>
        <p:spPr>
          <a:xfrm>
            <a:off x="4766526" y="511170"/>
            <a:ext cx="18327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Ray Optics model</a:t>
            </a:r>
            <a:endParaRPr lang="en-IN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CB01752-01F7-43B9-94CF-46985C998918}"/>
              </a:ext>
            </a:extLst>
          </p:cNvPr>
          <p:cNvSpPr txBox="1"/>
          <p:nvPr/>
        </p:nvSpPr>
        <p:spPr>
          <a:xfrm>
            <a:off x="8581424" y="114299"/>
            <a:ext cx="330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Biomass</a:t>
            </a:r>
            <a:endParaRPr lang="en-IN" sz="2000" dirty="0">
              <a:latin typeface="Open Sans Condensed ExtraBold" pitchFamily="2" charset="0"/>
              <a:ea typeface="Open Sans Condensed ExtraBold" pitchFamily="2" charset="0"/>
              <a:cs typeface="Open Sans Condensed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917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omass">
            <a:hlinkClick r:id="" action="ppaction://media"/>
            <a:extLst>
              <a:ext uri="{FF2B5EF4-FFF2-40B4-BE49-F238E27FC236}">
                <a16:creationId xmlns:a16="http://schemas.microsoft.com/office/drawing/2014/main" id="{2CD3D505-2FF3-46E5-B9E1-FA7B277F9D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9095" y="1900894"/>
            <a:ext cx="3348507" cy="1883535"/>
          </a:xfrm>
          <a:prstGeom prst="roundRect">
            <a:avLst>
              <a:gd name="adj" fmla="val 1791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7EFFBF-E27F-40DA-BB51-9E539FA32F00}"/>
              </a:ext>
            </a:extLst>
          </p:cNvPr>
          <p:cNvSpPr txBox="1"/>
          <p:nvPr/>
        </p:nvSpPr>
        <p:spPr>
          <a:xfrm>
            <a:off x="1674486" y="1497777"/>
            <a:ext cx="16417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Biomass PREDICTOR</a:t>
            </a:r>
            <a:endParaRPr lang="en-IN" sz="1400" dirty="0">
              <a:latin typeface="Open Sans Condensed ExtraBold" pitchFamily="2" charset="0"/>
              <a:ea typeface="Open Sans Condensed ExtraBold" pitchFamily="2" charset="0"/>
              <a:cs typeface="Open Sans Condensed ExtraBold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E8A224-B32D-46FD-8E22-1B6435202019}"/>
              </a:ext>
            </a:extLst>
          </p:cNvPr>
          <p:cNvSpPr txBox="1"/>
          <p:nvPr/>
        </p:nvSpPr>
        <p:spPr>
          <a:xfrm>
            <a:off x="1721613" y="3832503"/>
            <a:ext cx="13869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Useful for wood survey</a:t>
            </a:r>
            <a:endParaRPr lang="en-IN" sz="1000" dirty="0">
              <a:latin typeface="Open Sans Condensed ExtraBold" pitchFamily="2" charset="0"/>
              <a:ea typeface="Open Sans Condensed ExtraBold" pitchFamily="2" charset="0"/>
              <a:cs typeface="Open Sans Condensed ExtraBold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D859C8-BF26-4CA1-AE7E-802E0DBBAE41}"/>
              </a:ext>
            </a:extLst>
          </p:cNvPr>
          <p:cNvSpPr txBox="1"/>
          <p:nvPr/>
        </p:nvSpPr>
        <p:spPr>
          <a:xfrm>
            <a:off x="121140" y="59904"/>
            <a:ext cx="2005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Current Status</a:t>
            </a:r>
            <a:endParaRPr lang="en-IN" sz="2400" dirty="0">
              <a:latin typeface="Open Sans Condensed ExtraBold" pitchFamily="2" charset="0"/>
              <a:ea typeface="Open Sans Condensed ExtraBold" pitchFamily="2" charset="0"/>
              <a:cs typeface="Open Sans Condensed ExtraBold" pitchFamily="2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50591B06-8279-49E9-903F-3DA0EF8F4943}"/>
              </a:ext>
            </a:extLst>
          </p:cNvPr>
          <p:cNvSpPr/>
          <p:nvPr/>
        </p:nvSpPr>
        <p:spPr>
          <a:xfrm>
            <a:off x="5739689" y="2628900"/>
            <a:ext cx="180474" cy="307776"/>
          </a:xfrm>
          <a:prstGeom prst="rightArrow">
            <a:avLst>
              <a:gd name="adj1" fmla="val 78571"/>
              <a:gd name="adj2" fmla="val 50000"/>
            </a:avLst>
          </a:prstGeom>
          <a:noFill/>
          <a:ln w="31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l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IN" sz="1200" dirty="0">
              <a:solidFill>
                <a:schemeClr val="tx1"/>
              </a:solidFill>
              <a:latin typeface="Open Sans Condensed ExtraBold" pitchFamily="2" charset="0"/>
              <a:ea typeface="Open Sans Condensed ExtraBold" pitchFamily="2" charset="0"/>
              <a:cs typeface="Open Sans Condensed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C58D4E-D9AB-417F-8D83-7D654EA34E24}"/>
              </a:ext>
            </a:extLst>
          </p:cNvPr>
          <p:cNvSpPr txBox="1"/>
          <p:nvPr/>
        </p:nvSpPr>
        <p:spPr>
          <a:xfrm>
            <a:off x="6271838" y="2628899"/>
            <a:ext cx="30011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SDK is dockerized and submitted to i3L</a:t>
            </a:r>
            <a:endParaRPr lang="en-IN" sz="1400" dirty="0">
              <a:latin typeface="Open Sans Condensed ExtraBold" pitchFamily="2" charset="0"/>
              <a:ea typeface="Open Sans Condensed ExtraBold" pitchFamily="2" charset="0"/>
              <a:cs typeface="Open Sans Condensed ExtraBold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EF9C74-F7AC-4336-8BD0-47BDFD3064D9}"/>
              </a:ext>
            </a:extLst>
          </p:cNvPr>
          <p:cNvSpPr txBox="1"/>
          <p:nvPr/>
        </p:nvSpPr>
        <p:spPr>
          <a:xfrm>
            <a:off x="3994484" y="5173579"/>
            <a:ext cx="51495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LSTC: Hand Hold for deployment issue if any</a:t>
            </a:r>
            <a:endParaRPr lang="en-IN" sz="1400" dirty="0">
              <a:latin typeface="Open Sans Condensed ExtraBold" pitchFamily="2" charset="0"/>
              <a:ea typeface="Open Sans Condensed ExtraBold" pitchFamily="2" charset="0"/>
              <a:cs typeface="Open Sans Condensed ExtraBold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5710FC-7223-4D4E-9335-7327A69DAFE5}"/>
              </a:ext>
            </a:extLst>
          </p:cNvPr>
          <p:cNvSpPr txBox="1"/>
          <p:nvPr/>
        </p:nvSpPr>
        <p:spPr>
          <a:xfrm>
            <a:off x="8581424" y="114299"/>
            <a:ext cx="330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Biomass</a:t>
            </a:r>
            <a:endParaRPr lang="en-IN" sz="2000" dirty="0">
              <a:latin typeface="Open Sans Condensed ExtraBold" pitchFamily="2" charset="0"/>
              <a:ea typeface="Open Sans Condensed ExtraBold" pitchFamily="2" charset="0"/>
              <a:cs typeface="Open Sans Condensed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53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23A31E0-232E-459D-A272-12189E60D022}"/>
              </a:ext>
            </a:extLst>
          </p:cNvPr>
          <p:cNvSpPr txBox="1"/>
          <p:nvPr/>
        </p:nvSpPr>
        <p:spPr>
          <a:xfrm>
            <a:off x="5508854" y="2923674"/>
            <a:ext cx="412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S</a:t>
            </a:r>
            <a:r>
              <a:rPr lang="en-US" sz="24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I</a:t>
            </a:r>
            <a:endParaRPr lang="en-IN" sz="2400" dirty="0">
              <a:latin typeface="Open Sans Condensed ExtraBold" pitchFamily="2" charset="0"/>
              <a:ea typeface="Open Sans Condensed ExtraBold" pitchFamily="2" charset="0"/>
              <a:cs typeface="Open Sans Condensed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544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1C0AE29-31EA-4B51-8E4C-F2DD5D2EC0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27" y="1027077"/>
            <a:ext cx="1942544" cy="1664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D98E42-D979-610A-F023-AE33F84A3485}"/>
              </a:ext>
            </a:extLst>
          </p:cNvPr>
          <p:cNvSpPr txBox="1"/>
          <p:nvPr/>
        </p:nvSpPr>
        <p:spPr>
          <a:xfrm>
            <a:off x="382151" y="279316"/>
            <a:ext cx="16946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PROBLEM</a:t>
            </a:r>
          </a:p>
          <a:p>
            <a:pPr algn="ctr"/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STATEMENT</a:t>
            </a:r>
            <a:endParaRPr lang="en-IN" sz="2400" dirty="0">
              <a:solidFill>
                <a:schemeClr val="bg1">
                  <a:lumMod val="50000"/>
                </a:schemeClr>
              </a:solidFill>
              <a:latin typeface="Open Sans Condensed ExtraBold" pitchFamily="2" charset="0"/>
              <a:ea typeface="Open Sans Condensed ExtraBold" pitchFamily="2" charset="0"/>
              <a:cs typeface="Open Sans Condensed ExtraBold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BD4BE3-6F6E-FDF2-6AA1-4CEB655553F5}"/>
              </a:ext>
            </a:extLst>
          </p:cNvPr>
          <p:cNvSpPr txBox="1"/>
          <p:nvPr/>
        </p:nvSpPr>
        <p:spPr>
          <a:xfrm>
            <a:off x="2076846" y="3774878"/>
            <a:ext cx="20906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Manual Efforts </a:t>
            </a:r>
            <a:r>
              <a:rPr lang="en-US" sz="20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on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DC8281-C9A9-B7B6-8489-49A26664D5ED}"/>
              </a:ext>
            </a:extLst>
          </p:cNvPr>
          <p:cNvSpPr txBox="1"/>
          <p:nvPr/>
        </p:nvSpPr>
        <p:spPr>
          <a:xfrm>
            <a:off x="4645232" y="3801935"/>
            <a:ext cx="60980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b="1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Plantation assessment &amp; enumeration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b="1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Carbon sequestration estimates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b="1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Auditing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7AE9E2-2F71-E27F-9185-F3CF93AE6145}"/>
              </a:ext>
            </a:extLst>
          </p:cNvPr>
          <p:cNvSpPr txBox="1"/>
          <p:nvPr/>
        </p:nvSpPr>
        <p:spPr>
          <a:xfrm>
            <a:off x="2837117" y="2279464"/>
            <a:ext cx="1152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00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defRPr>
            </a:lvl1pPr>
          </a:lstStyle>
          <a:p>
            <a:r>
              <a:rPr lang="en-US" dirty="0"/>
              <a:t>The Scale</a:t>
            </a:r>
            <a:endParaRPr lang="en-IN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125E47-2F72-E8F5-5464-9D6248C144C0}"/>
              </a:ext>
            </a:extLst>
          </p:cNvPr>
          <p:cNvSpPr txBox="1"/>
          <p:nvPr/>
        </p:nvSpPr>
        <p:spPr>
          <a:xfrm>
            <a:off x="4645232" y="2217909"/>
            <a:ext cx="60980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b="1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&gt; ITC covers 1.16 million acres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b="1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&gt;11 lakh farmers covering 3 states (extending)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b="1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~ 6000 tons of wood harvested </a:t>
            </a:r>
            <a:r>
              <a:rPr lang="en-US" b="1" dirty="0">
                <a:solidFill>
                  <a:srgbClr val="C00000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PER DAY </a:t>
            </a:r>
            <a:r>
              <a:rPr lang="en-US" b="1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(PSPD)</a:t>
            </a:r>
            <a:endParaRPr lang="en-IN" b="1" dirty="0">
              <a:latin typeface="Open Sans Condensed" pitchFamily="2" charset="0"/>
              <a:ea typeface="Open Sans Condensed" pitchFamily="2" charset="0"/>
              <a:cs typeface="Open Sans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777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F75EA2A-6D54-5850-98E2-BAAAC98130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4163792"/>
              </p:ext>
            </p:extLst>
          </p:nvPr>
        </p:nvGraphicFramePr>
        <p:xfrm>
          <a:off x="1896075" y="2367280"/>
          <a:ext cx="8127999" cy="289911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5210">
                  <a:extLst>
                    <a:ext uri="{9D8B030D-6E8A-4147-A177-3AD203B41FA5}">
                      <a16:colId xmlns:a16="http://schemas.microsoft.com/office/drawing/2014/main" val="3041424522"/>
                    </a:ext>
                  </a:extLst>
                </a:gridCol>
                <a:gridCol w="4856206">
                  <a:extLst>
                    <a:ext uri="{9D8B030D-6E8A-4147-A177-3AD203B41FA5}">
                      <a16:colId xmlns:a16="http://schemas.microsoft.com/office/drawing/2014/main" val="3449398866"/>
                    </a:ext>
                  </a:extLst>
                </a:gridCol>
                <a:gridCol w="2906583">
                  <a:extLst>
                    <a:ext uri="{9D8B030D-6E8A-4147-A177-3AD203B41FA5}">
                      <a16:colId xmlns:a16="http://schemas.microsoft.com/office/drawing/2014/main" val="1716230984"/>
                    </a:ext>
                  </a:extLst>
                </a:gridCol>
              </a:tblGrid>
              <a:tr h="50630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Open Sans Condensed" pitchFamily="2" charset="0"/>
                          <a:ea typeface="Open Sans Condensed" pitchFamily="2" charset="0"/>
                          <a:cs typeface="Open Sans Condensed" pitchFamily="2" charset="0"/>
                        </a:rPr>
                        <a:t>#</a:t>
                      </a:r>
                      <a:endParaRPr lang="en-IN" dirty="0">
                        <a:solidFill>
                          <a:schemeClr val="tx1"/>
                        </a:solidFill>
                        <a:latin typeface="Open Sans Condensed" pitchFamily="2" charset="0"/>
                        <a:ea typeface="Open Sans Condensed" pitchFamily="2" charset="0"/>
                        <a:cs typeface="Open Sans Condensed" pitchFamily="2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Open Sans Condensed ExtraBold" pitchFamily="2" charset="0"/>
                          <a:ea typeface="Open Sans Condensed ExtraBold" pitchFamily="2" charset="0"/>
                          <a:cs typeface="Open Sans Condensed ExtraBold" pitchFamily="2" charset="0"/>
                        </a:rPr>
                        <a:t>CURRENT PRACTICS</a:t>
                      </a:r>
                      <a:endParaRPr lang="en-IN" sz="1800" kern="1200" dirty="0">
                        <a:solidFill>
                          <a:schemeClr val="tx1"/>
                        </a:solidFill>
                        <a:latin typeface="Open Sans Condensed ExtraBold" pitchFamily="2" charset="0"/>
                        <a:ea typeface="Open Sans Condensed ExtraBold" pitchFamily="2" charset="0"/>
                        <a:cs typeface="Open Sans Condensed ExtraBold" pitchFamily="2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Open Sans Condensed ExtraBold" pitchFamily="2" charset="0"/>
                          <a:ea typeface="Open Sans Condensed ExtraBold" pitchFamily="2" charset="0"/>
                          <a:cs typeface="Open Sans Condensed ExtraBold" pitchFamily="2" charset="0"/>
                        </a:rPr>
                        <a:t>REQUIREMENT</a:t>
                      </a:r>
                      <a:endParaRPr lang="en-IN" sz="1800" kern="1200" dirty="0">
                        <a:solidFill>
                          <a:schemeClr val="tx1"/>
                        </a:solidFill>
                        <a:latin typeface="Open Sans Condensed ExtraBold" pitchFamily="2" charset="0"/>
                        <a:ea typeface="Open Sans Condensed ExtraBold" pitchFamily="2" charset="0"/>
                        <a:cs typeface="Open Sans Condensed ExtraBold" pitchFamily="2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4235908"/>
                  </a:ext>
                </a:extLst>
              </a:tr>
              <a:tr h="506305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Open Sans Condensed" pitchFamily="2" charset="0"/>
                          <a:ea typeface="Open Sans Condensed" pitchFamily="2" charset="0"/>
                          <a:cs typeface="Open Sans Condensed" pitchFamily="2" charset="0"/>
                        </a:rPr>
                        <a:t>1</a:t>
                      </a:r>
                      <a:endParaRPr lang="en-IN" dirty="0">
                        <a:solidFill>
                          <a:schemeClr val="tx1"/>
                        </a:solidFill>
                        <a:latin typeface="Open Sans Condensed" pitchFamily="2" charset="0"/>
                        <a:ea typeface="Open Sans Condensed" pitchFamily="2" charset="0"/>
                        <a:cs typeface="Open Sans Condensed" pitchFamily="2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  <a:latin typeface="Open Sans Condensed" pitchFamily="2" charset="0"/>
                          <a:ea typeface="Open Sans Condensed" pitchFamily="2" charset="0"/>
                          <a:cs typeface="Open Sans Condensed" pitchFamily="2" charset="0"/>
                        </a:rPr>
                        <a:t>Manual assessment of multi-species</a:t>
                      </a:r>
                      <a:endParaRPr lang="en-IN" b="1" dirty="0">
                        <a:solidFill>
                          <a:schemeClr val="tx1"/>
                        </a:solidFill>
                        <a:latin typeface="Open Sans Condensed" pitchFamily="2" charset="0"/>
                        <a:ea typeface="Open Sans Condensed" pitchFamily="2" charset="0"/>
                        <a:cs typeface="Open Sans Condensed" pitchFamily="2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  <a:latin typeface="Open Sans Condensed" pitchFamily="2" charset="0"/>
                          <a:ea typeface="Open Sans Condensed" pitchFamily="2" charset="0"/>
                          <a:cs typeface="Open Sans Condensed" pitchFamily="2" charset="0"/>
                        </a:rPr>
                        <a:t>Automation</a:t>
                      </a:r>
                      <a:endParaRPr lang="en-IN" b="1" dirty="0">
                        <a:solidFill>
                          <a:schemeClr val="tx1"/>
                        </a:solidFill>
                        <a:latin typeface="Open Sans Condensed" pitchFamily="2" charset="0"/>
                        <a:ea typeface="Open Sans Condensed" pitchFamily="2" charset="0"/>
                        <a:cs typeface="Open Sans Condensed" pitchFamily="2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1629197"/>
                  </a:ext>
                </a:extLst>
              </a:tr>
              <a:tr h="506305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Open Sans Condensed" pitchFamily="2" charset="0"/>
                          <a:ea typeface="Open Sans Condensed" pitchFamily="2" charset="0"/>
                          <a:cs typeface="Open Sans Condensed" pitchFamily="2" charset="0"/>
                        </a:rPr>
                        <a:t>2</a:t>
                      </a:r>
                      <a:endParaRPr lang="en-IN" dirty="0">
                        <a:solidFill>
                          <a:schemeClr val="tx1"/>
                        </a:solidFill>
                        <a:latin typeface="Open Sans Condensed" pitchFamily="2" charset="0"/>
                        <a:ea typeface="Open Sans Condensed" pitchFamily="2" charset="0"/>
                        <a:cs typeface="Open Sans Condensed" pitchFamily="2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  <a:latin typeface="Open Sans Condensed" pitchFamily="2" charset="0"/>
                          <a:ea typeface="Open Sans Condensed" pitchFamily="2" charset="0"/>
                          <a:cs typeface="Open Sans Condensed" pitchFamily="2" charset="0"/>
                        </a:rPr>
                        <a:t>Manual recommendation of farm practices</a:t>
                      </a:r>
                      <a:endParaRPr lang="en-IN" b="1" dirty="0">
                        <a:solidFill>
                          <a:schemeClr val="tx1"/>
                        </a:solidFill>
                        <a:latin typeface="Open Sans Condensed" pitchFamily="2" charset="0"/>
                        <a:ea typeface="Open Sans Condensed" pitchFamily="2" charset="0"/>
                        <a:cs typeface="Open Sans Condensed" pitchFamily="2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  <a:latin typeface="Open Sans Condensed" pitchFamily="2" charset="0"/>
                          <a:ea typeface="Open Sans Condensed" pitchFamily="2" charset="0"/>
                          <a:cs typeface="Open Sans Condensed" pitchFamily="2" charset="0"/>
                        </a:rPr>
                        <a:t>Automation</a:t>
                      </a:r>
                      <a:endParaRPr lang="en-IN" b="1" dirty="0">
                        <a:solidFill>
                          <a:schemeClr val="tx1"/>
                        </a:solidFill>
                        <a:latin typeface="Open Sans Condensed" pitchFamily="2" charset="0"/>
                        <a:ea typeface="Open Sans Condensed" pitchFamily="2" charset="0"/>
                        <a:cs typeface="Open Sans Condensed" pitchFamily="2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99680"/>
                  </a:ext>
                </a:extLst>
              </a:tr>
              <a:tr h="506305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Open Sans Condensed" pitchFamily="2" charset="0"/>
                          <a:ea typeface="Open Sans Condensed" pitchFamily="2" charset="0"/>
                          <a:cs typeface="Open Sans Condensed" pitchFamily="2" charset="0"/>
                        </a:rPr>
                        <a:t>3</a:t>
                      </a:r>
                      <a:endParaRPr lang="en-IN" dirty="0">
                        <a:solidFill>
                          <a:schemeClr val="tx1"/>
                        </a:solidFill>
                        <a:latin typeface="Open Sans Condensed" pitchFamily="2" charset="0"/>
                        <a:ea typeface="Open Sans Condensed" pitchFamily="2" charset="0"/>
                        <a:cs typeface="Open Sans Condensed" pitchFamily="2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  <a:latin typeface="Open Sans Condensed" pitchFamily="2" charset="0"/>
                          <a:ea typeface="Open Sans Condensed" pitchFamily="2" charset="0"/>
                          <a:cs typeface="Open Sans Condensed" pitchFamily="2" charset="0"/>
                        </a:rPr>
                        <a:t>Manual trouble shooting of plant growth</a:t>
                      </a:r>
                      <a:endParaRPr lang="en-IN" b="1" dirty="0">
                        <a:solidFill>
                          <a:schemeClr val="tx1"/>
                        </a:solidFill>
                        <a:latin typeface="Open Sans Condensed" pitchFamily="2" charset="0"/>
                        <a:ea typeface="Open Sans Condensed" pitchFamily="2" charset="0"/>
                        <a:cs typeface="Open Sans Condensed" pitchFamily="2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  <a:latin typeface="Open Sans Condensed" pitchFamily="2" charset="0"/>
                          <a:ea typeface="Open Sans Condensed" pitchFamily="2" charset="0"/>
                          <a:cs typeface="Open Sans Condensed" pitchFamily="2" charset="0"/>
                        </a:rPr>
                        <a:t>Automation</a:t>
                      </a:r>
                      <a:endParaRPr lang="en-IN" b="1" dirty="0">
                        <a:solidFill>
                          <a:schemeClr val="tx1"/>
                        </a:solidFill>
                        <a:latin typeface="Open Sans Condensed" pitchFamily="2" charset="0"/>
                        <a:ea typeface="Open Sans Condensed" pitchFamily="2" charset="0"/>
                        <a:cs typeface="Open Sans Condensed" pitchFamily="2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358182"/>
                  </a:ext>
                </a:extLst>
              </a:tr>
              <a:tr h="87389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Open Sans Condensed" pitchFamily="2" charset="0"/>
                          <a:ea typeface="Open Sans Condensed" pitchFamily="2" charset="0"/>
                          <a:cs typeface="Open Sans Condensed" pitchFamily="2" charset="0"/>
                        </a:rPr>
                        <a:t>4</a:t>
                      </a:r>
                      <a:endParaRPr lang="en-IN" dirty="0">
                        <a:solidFill>
                          <a:schemeClr val="tx1"/>
                        </a:solidFill>
                        <a:latin typeface="Open Sans Condensed" pitchFamily="2" charset="0"/>
                        <a:ea typeface="Open Sans Condensed" pitchFamily="2" charset="0"/>
                        <a:cs typeface="Open Sans Condensed" pitchFamily="2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  <a:latin typeface="Open Sans Condensed" pitchFamily="2" charset="0"/>
                          <a:ea typeface="Open Sans Condensed" pitchFamily="2" charset="0"/>
                          <a:cs typeface="Open Sans Condensed" pitchFamily="2" charset="0"/>
                        </a:rPr>
                        <a:t>Area expansion (Manual search of species specific potential area)</a:t>
                      </a:r>
                      <a:endParaRPr lang="en-IN" b="1" dirty="0">
                        <a:solidFill>
                          <a:schemeClr val="tx1"/>
                        </a:solidFill>
                        <a:latin typeface="Open Sans Condensed" pitchFamily="2" charset="0"/>
                        <a:ea typeface="Open Sans Condensed" pitchFamily="2" charset="0"/>
                        <a:cs typeface="Open Sans Condensed" pitchFamily="2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  <a:latin typeface="Open Sans Condensed" pitchFamily="2" charset="0"/>
                          <a:ea typeface="Open Sans Condensed" pitchFamily="2" charset="0"/>
                          <a:cs typeface="Open Sans Condensed" pitchFamily="2" charset="0"/>
                        </a:rPr>
                        <a:t>Potential area identification</a:t>
                      </a:r>
                      <a:endParaRPr lang="en-IN" b="1" dirty="0">
                        <a:solidFill>
                          <a:schemeClr val="tx1"/>
                        </a:solidFill>
                        <a:latin typeface="Open Sans Condensed" pitchFamily="2" charset="0"/>
                        <a:ea typeface="Open Sans Condensed" pitchFamily="2" charset="0"/>
                        <a:cs typeface="Open Sans Condensed" pitchFamily="2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0357291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362D2840-DD11-089D-1B4C-621E0145EF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27" y="1027077"/>
            <a:ext cx="1942544" cy="1664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AF0D0C-D31E-F1F9-9AC4-AB6DE06C6C4E}"/>
              </a:ext>
            </a:extLst>
          </p:cNvPr>
          <p:cNvSpPr txBox="1"/>
          <p:nvPr/>
        </p:nvSpPr>
        <p:spPr>
          <a:xfrm>
            <a:off x="382151" y="279316"/>
            <a:ext cx="16946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PROBLEM</a:t>
            </a:r>
          </a:p>
          <a:p>
            <a:pPr algn="ctr"/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STATEMENT</a:t>
            </a:r>
            <a:endParaRPr lang="en-IN" sz="2400" dirty="0">
              <a:solidFill>
                <a:schemeClr val="bg1">
                  <a:lumMod val="50000"/>
                </a:schemeClr>
              </a:solidFill>
              <a:latin typeface="Open Sans Condensed ExtraBold" pitchFamily="2" charset="0"/>
              <a:ea typeface="Open Sans Condensed ExtraBold" pitchFamily="2" charset="0"/>
              <a:cs typeface="Open Sans Condensed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638860"/>
      </p:ext>
    </p:extLst>
  </p:cSld>
  <p:clrMapOvr>
    <a:masterClrMapping/>
  </p:clrMapOvr>
</p:sld>
</file>

<file path=ppt/theme/theme1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175">
          <a:solidFill>
            <a:schemeClr val="accent6">
              <a:lumMod val="50000"/>
            </a:schemeClr>
          </a:solidFill>
        </a:ln>
      </a:spPr>
      <a:bodyPr rtlCol="0" anchor="ctr"/>
      <a:lstStyle>
        <a:defPPr marL="171450" indent="-171450" algn="l">
          <a:spcBef>
            <a:spcPts val="600"/>
          </a:spcBef>
          <a:buFont typeface="Arial" panose="020B0604020202020204" pitchFamily="34" charset="0"/>
          <a:buChar char="•"/>
          <a:defRPr sz="1200" dirty="0" smtClean="0">
            <a:solidFill>
              <a:schemeClr val="tx1"/>
            </a:solidFill>
            <a:latin typeface="Open Sans Condensed ExtraBold" pitchFamily="2" charset="0"/>
            <a:ea typeface="Open Sans Condensed ExtraBold" pitchFamily="2" charset="0"/>
            <a:cs typeface="Open Sans Condensed ExtraBold" pitchFamily="2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prstDash val="sysDash"/>
          <a:headEnd type="diamond" w="med" len="med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ctr">
          <a:defRPr sz="1400" dirty="0" smtClean="0">
            <a:latin typeface="Open Sans Condensed ExtraBold" pitchFamily="2" charset="0"/>
            <a:ea typeface="Open Sans Condensed ExtraBold" pitchFamily="2" charset="0"/>
            <a:cs typeface="Open Sans Condensed ExtraBold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175">
          <a:solidFill>
            <a:schemeClr val="accent6">
              <a:lumMod val="50000"/>
            </a:schemeClr>
          </a:solidFill>
        </a:ln>
      </a:spPr>
      <a:bodyPr rtlCol="0" anchor="ctr"/>
      <a:lstStyle>
        <a:defPPr algn="ctr">
          <a:defRPr dirty="0" smtClean="0">
            <a:solidFill>
              <a:srgbClr val="9B0048"/>
            </a:solidFill>
            <a:latin typeface="Oswald Regular" panose="02000503000000000000" pitchFamily="2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prstDash val="sysDash"/>
          <a:headEnd type="diamond" w="med" len="med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ctr">
          <a:defRPr sz="1400" dirty="0" smtClean="0">
            <a:latin typeface="Open Sans Condensed ExtraBold" pitchFamily="2" charset="0"/>
            <a:ea typeface="Open Sans Condensed ExtraBold" pitchFamily="2" charset="0"/>
            <a:cs typeface="Open Sans Condensed ExtraBold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TM02900688[[fn=Facet]]</Template>
  <TotalTime>12937</TotalTime>
  <Words>914</Words>
  <Application>Microsoft Office PowerPoint</Application>
  <PresentationFormat>Widescreen</PresentationFormat>
  <Paragraphs>263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Open Sans Condensed</vt:lpstr>
      <vt:lpstr>Oswald Regular</vt:lpstr>
      <vt:lpstr>Segoe UI</vt:lpstr>
      <vt:lpstr>Open Sans Condensed ExtraBold</vt:lpstr>
      <vt:lpstr>Courier New</vt:lpstr>
      <vt:lpstr>Calibri</vt:lpstr>
      <vt:lpstr>Maven Pro</vt:lpstr>
      <vt:lpstr>Fira Sans Condensed</vt:lpstr>
      <vt:lpstr>Arial</vt:lpstr>
      <vt:lpstr>Cambria Math</vt:lpstr>
      <vt:lpstr>Segoe UI Semibold</vt:lpstr>
      <vt:lpstr>Segoe UI Black</vt:lpstr>
      <vt:lpstr>4_Custom Design</vt:lpstr>
      <vt:lpstr>3_Custom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ITC LSTC</dc:title>
  <dc:creator>Latha BN</dc:creator>
  <cp:lastModifiedBy>Rajkumar Rathinavelu</cp:lastModifiedBy>
  <cp:revision>1485</cp:revision>
  <cp:lastPrinted>2015-02-06T06:48:17Z</cp:lastPrinted>
  <dcterms:created xsi:type="dcterms:W3CDTF">2015-01-09T13:51:59Z</dcterms:created>
  <dcterms:modified xsi:type="dcterms:W3CDTF">2024-11-26T14:02:18Z</dcterms:modified>
</cp:coreProperties>
</file>