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6" r:id="rId2"/>
  </p:sldMasterIdLst>
  <p:notesMasterIdLst>
    <p:notesMasterId r:id="rId7"/>
  </p:notesMasterIdLst>
  <p:sldIdLst>
    <p:sldId id="3759" r:id="rId3"/>
    <p:sldId id="3760" r:id="rId4"/>
    <p:sldId id="3761" r:id="rId5"/>
    <p:sldId id="376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472C4"/>
    <a:srgbClr val="F88D18"/>
    <a:srgbClr val="EE6CD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641" autoAdjust="0"/>
    <p:restoredTop sz="94660"/>
  </p:normalViewPr>
  <p:slideViewPr>
    <p:cSldViewPr snapToGrid="0">
      <p:cViewPr varScale="1">
        <p:scale>
          <a:sx n="124" d="100"/>
          <a:sy n="124" d="100"/>
        </p:scale>
        <p:origin x="109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49B007-2967-4130-86DE-62F7E33237D5}" type="datetimeFigureOut">
              <a:rPr lang="en-IN" smtClean="0"/>
              <a:t>07-07-2021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024FCC-C02D-48E1-A9F4-8CB4DE7FBF1C}" type="slidenum">
              <a:rPr lang="en-IN" smtClean="0"/>
              <a:t>‹#›</a:t>
            </a:fld>
            <a:endParaRPr lang="en-IN"/>
          </a:p>
        </p:txBody>
      </p:sp>
    </p:spTree>
    <p:extLst>
      <p:ext uri="{BB962C8B-B14F-4D97-AF65-F5344CB8AC3E}">
        <p14:creationId xmlns:p14="http://schemas.microsoft.com/office/powerpoint/2010/main" val="2191404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991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D526A5E-8F03-44B6-B34C-ECCD895B922C}"/>
              </a:ext>
            </a:extLst>
          </p:cNvPr>
          <p:cNvSpPr>
            <a:spLocks noGrp="1"/>
          </p:cNvSpPr>
          <p:nvPr>
            <p:ph type="dt" sz="half" idx="10"/>
          </p:nvPr>
        </p:nvSpPr>
        <p:spPr>
          <a:xfrm>
            <a:off x="838200" y="6356350"/>
            <a:ext cx="2743200" cy="365125"/>
          </a:xfrm>
          <a:prstGeom prst="rect">
            <a:avLst/>
          </a:prstGeom>
        </p:spPr>
        <p:txBody>
          <a:bodyPr/>
          <a:lstStyle/>
          <a:p>
            <a:fld id="{103A9849-E2E2-42FD-934D-BB261B0E52CA}" type="datetimeFigureOut">
              <a:rPr lang="en-IN" smtClean="0"/>
              <a:t>07-07-2021</a:t>
            </a:fld>
            <a:endParaRPr lang="en-IN"/>
          </a:p>
        </p:txBody>
      </p:sp>
      <p:sp>
        <p:nvSpPr>
          <p:cNvPr id="3" name="Footer Placeholder 2">
            <a:extLst>
              <a:ext uri="{FF2B5EF4-FFF2-40B4-BE49-F238E27FC236}">
                <a16:creationId xmlns:a16="http://schemas.microsoft.com/office/drawing/2014/main" id="{3E7F50A0-8DA0-4F76-A780-B61413CA2ADC}"/>
              </a:ext>
            </a:extLst>
          </p:cNvPr>
          <p:cNvSpPr>
            <a:spLocks noGrp="1"/>
          </p:cNvSpPr>
          <p:nvPr>
            <p:ph type="ftr" sz="quarter" idx="11"/>
          </p:nvPr>
        </p:nvSpPr>
        <p:spPr>
          <a:xfrm>
            <a:off x="4038600" y="6356350"/>
            <a:ext cx="4114800" cy="365125"/>
          </a:xfrm>
          <a:prstGeom prst="rect">
            <a:avLst/>
          </a:prstGeom>
        </p:spPr>
        <p:txBody>
          <a:bodyPr/>
          <a:lstStyle/>
          <a:p>
            <a:endParaRPr lang="en-IN"/>
          </a:p>
        </p:txBody>
      </p:sp>
      <p:sp>
        <p:nvSpPr>
          <p:cNvPr id="4" name="Slide Number Placeholder 3">
            <a:extLst>
              <a:ext uri="{FF2B5EF4-FFF2-40B4-BE49-F238E27FC236}">
                <a16:creationId xmlns:a16="http://schemas.microsoft.com/office/drawing/2014/main" id="{DC01DA32-1F58-4816-99F6-B51C31096340}"/>
              </a:ext>
            </a:extLst>
          </p:cNvPr>
          <p:cNvSpPr>
            <a:spLocks noGrp="1"/>
          </p:cNvSpPr>
          <p:nvPr>
            <p:ph type="sldNum" sz="quarter" idx="12"/>
          </p:nvPr>
        </p:nvSpPr>
        <p:spPr>
          <a:xfrm>
            <a:off x="8610600" y="6356350"/>
            <a:ext cx="2743200" cy="365125"/>
          </a:xfrm>
          <a:prstGeom prst="rect">
            <a:avLst/>
          </a:prstGeom>
        </p:spPr>
        <p:txBody>
          <a:bodyPr/>
          <a:lstStyle/>
          <a:p>
            <a:fld id="{D652CA0E-F00F-48DD-90E8-FB27D9D19AB0}" type="slidenum">
              <a:rPr lang="en-IN" smtClean="0"/>
              <a:t>‹#›</a:t>
            </a:fld>
            <a:endParaRPr lang="en-IN"/>
          </a:p>
        </p:txBody>
      </p:sp>
    </p:spTree>
    <p:extLst>
      <p:ext uri="{BB962C8B-B14F-4D97-AF65-F5344CB8AC3E}">
        <p14:creationId xmlns:p14="http://schemas.microsoft.com/office/powerpoint/2010/main" val="2850522170"/>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AFF840B5-6AB0-4DFD-A3AE-ECC04FDBA55D}"/>
              </a:ext>
            </a:extLst>
          </p:cNvPr>
          <p:cNvSpPr txBox="1"/>
          <p:nvPr userDrawn="1"/>
        </p:nvSpPr>
        <p:spPr>
          <a:xfrm>
            <a:off x="151759" y="6508065"/>
            <a:ext cx="1738513" cy="276999"/>
          </a:xfrm>
          <a:prstGeom prst="rect">
            <a:avLst/>
          </a:prstGeom>
          <a:noFill/>
        </p:spPr>
        <p:txBody>
          <a:bodyPr wrap="square">
            <a:spAutoFit/>
          </a:bodyPr>
          <a:lstStyle/>
          <a:p>
            <a:r>
              <a:rPr lang="en-US" sz="1200" dirty="0"/>
              <a:t>OPEN EYE Examples</a:t>
            </a:r>
          </a:p>
        </p:txBody>
      </p:sp>
      <p:cxnSp>
        <p:nvCxnSpPr>
          <p:cNvPr id="10" name="Straight Connector 9">
            <a:extLst>
              <a:ext uri="{FF2B5EF4-FFF2-40B4-BE49-F238E27FC236}">
                <a16:creationId xmlns:a16="http://schemas.microsoft.com/office/drawing/2014/main" id="{1C0E3324-155C-4DE0-B34F-BEBDE381204B}"/>
              </a:ext>
            </a:extLst>
          </p:cNvPr>
          <p:cNvCxnSpPr/>
          <p:nvPr userDrawn="1"/>
        </p:nvCxnSpPr>
        <p:spPr>
          <a:xfrm>
            <a:off x="230521" y="6523495"/>
            <a:ext cx="1198709"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2959823"/>
      </p:ext>
    </p:extLst>
  </p:cSld>
  <p:clrMap bg1="lt1" tx1="dk1" bg2="lt2" tx2="dk2" accent1="accent1" accent2="accent2" accent3="accent3" accent4="accent4" accent5="accent5" accent6="accent6" hlink="hlink" folHlink="folHlink"/>
  <p:sldLayoutIdLst>
    <p:sldLayoutId id="214748365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F602AD58-B70C-4544-B2DF-2E288CD1B951}"/>
              </a:ext>
            </a:extLst>
          </p:cNvPr>
          <p:cNvSpPr/>
          <p:nvPr userDrawn="1"/>
        </p:nvSpPr>
        <p:spPr>
          <a:xfrm>
            <a:off x="5163671" y="0"/>
            <a:ext cx="7184571" cy="6858000"/>
          </a:xfrm>
          <a:prstGeom prst="roundRect">
            <a:avLst>
              <a:gd name="adj" fmla="val 103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AFF840B5-6AB0-4DFD-A3AE-ECC04FDBA55D}"/>
              </a:ext>
            </a:extLst>
          </p:cNvPr>
          <p:cNvSpPr txBox="1"/>
          <p:nvPr userDrawn="1"/>
        </p:nvSpPr>
        <p:spPr>
          <a:xfrm>
            <a:off x="151759" y="6508065"/>
            <a:ext cx="1738513" cy="276999"/>
          </a:xfrm>
          <a:prstGeom prst="rect">
            <a:avLst/>
          </a:prstGeom>
          <a:noFill/>
        </p:spPr>
        <p:txBody>
          <a:bodyPr wrap="square">
            <a:spAutoFit/>
          </a:bodyPr>
          <a:lstStyle/>
          <a:p>
            <a:r>
              <a:rPr lang="en-US" sz="1200" dirty="0"/>
              <a:t>OPEN EYE Examples</a:t>
            </a:r>
          </a:p>
        </p:txBody>
      </p:sp>
      <p:cxnSp>
        <p:nvCxnSpPr>
          <p:cNvPr id="10" name="Straight Connector 9">
            <a:extLst>
              <a:ext uri="{FF2B5EF4-FFF2-40B4-BE49-F238E27FC236}">
                <a16:creationId xmlns:a16="http://schemas.microsoft.com/office/drawing/2014/main" id="{1C0E3324-155C-4DE0-B34F-BEBDE381204B}"/>
              </a:ext>
            </a:extLst>
          </p:cNvPr>
          <p:cNvCxnSpPr/>
          <p:nvPr userDrawn="1"/>
        </p:nvCxnSpPr>
        <p:spPr>
          <a:xfrm>
            <a:off x="230521" y="6523495"/>
            <a:ext cx="1198709"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CBC589E8-22DC-4E9F-BBA6-653C6BE72864}"/>
              </a:ext>
            </a:extLst>
          </p:cNvPr>
          <p:cNvSpPr txBox="1"/>
          <p:nvPr userDrawn="1"/>
        </p:nvSpPr>
        <p:spPr>
          <a:xfrm>
            <a:off x="11905793" y="6531117"/>
            <a:ext cx="367408" cy="276999"/>
          </a:xfrm>
          <a:prstGeom prst="rect">
            <a:avLst/>
          </a:prstGeom>
          <a:noFill/>
        </p:spPr>
        <p:txBody>
          <a:bodyPr wrap="none" rtlCol="0">
            <a:spAutoFit/>
          </a:bodyPr>
          <a:lstStyle/>
          <a:p>
            <a:fld id="{CDFE5654-8076-40CB-85BD-7C546BEF0932}" type="slidenum">
              <a:rPr lang="en-US" sz="1200" smtClean="0">
                <a:solidFill>
                  <a:schemeClr val="bg1"/>
                </a:solidFill>
              </a:rPr>
              <a:t>‹#›</a:t>
            </a:fld>
            <a:endParaRPr lang="en-US" sz="1200" dirty="0">
              <a:solidFill>
                <a:schemeClr val="bg1"/>
              </a:solidFill>
            </a:endParaRPr>
          </a:p>
        </p:txBody>
      </p:sp>
    </p:spTree>
    <p:extLst>
      <p:ext uri="{BB962C8B-B14F-4D97-AF65-F5344CB8AC3E}">
        <p14:creationId xmlns:p14="http://schemas.microsoft.com/office/powerpoint/2010/main" val="546494532"/>
      </p:ext>
    </p:extLst>
  </p:cSld>
  <p:clrMap bg1="lt1" tx1="dk1" bg2="lt2" tx2="dk2" accent1="accent1" accent2="accent2" accent3="accent3" accent4="accent4" accent5="accent5" accent6="accent6" hlink="hlink" folHlink="folHlink"/>
  <p:sldLayoutIdLst>
    <p:sldLayoutId id="214748365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B69ECAC-04F9-4867-871A-6DA8E9D05EBE}"/>
              </a:ext>
            </a:extLst>
          </p:cNvPr>
          <p:cNvSpPr txBox="1"/>
          <p:nvPr/>
        </p:nvSpPr>
        <p:spPr>
          <a:xfrm>
            <a:off x="4873550" y="2514329"/>
            <a:ext cx="2444900" cy="769441"/>
          </a:xfrm>
          <a:prstGeom prst="rect">
            <a:avLst/>
          </a:prstGeom>
          <a:noFill/>
        </p:spPr>
        <p:txBody>
          <a:bodyPr wrap="none" rtlCol="0">
            <a:spAutoFit/>
          </a:bodyPr>
          <a:lstStyle/>
          <a:p>
            <a:r>
              <a:rPr lang="en-US" sz="4400" dirty="0">
                <a:solidFill>
                  <a:srgbClr val="4472C4"/>
                </a:solidFill>
              </a:rPr>
              <a:t>OPEN EYE</a:t>
            </a:r>
          </a:p>
        </p:txBody>
      </p:sp>
    </p:spTree>
    <p:extLst>
      <p:ext uri="{BB962C8B-B14F-4D97-AF65-F5344CB8AC3E}">
        <p14:creationId xmlns:p14="http://schemas.microsoft.com/office/powerpoint/2010/main" val="4093042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FE915F3-2769-4C8A-AF2F-C1F83C71436C}"/>
              </a:ext>
            </a:extLst>
          </p:cNvPr>
          <p:cNvSpPr txBox="1"/>
          <p:nvPr/>
        </p:nvSpPr>
        <p:spPr>
          <a:xfrm>
            <a:off x="384202" y="376518"/>
            <a:ext cx="1309974" cy="369332"/>
          </a:xfrm>
          <a:prstGeom prst="rect">
            <a:avLst/>
          </a:prstGeom>
          <a:noFill/>
        </p:spPr>
        <p:txBody>
          <a:bodyPr wrap="none" rtlCol="0">
            <a:spAutoFit/>
          </a:bodyPr>
          <a:lstStyle/>
          <a:p>
            <a:r>
              <a:rPr lang="en-US" dirty="0"/>
              <a:t>Theme: XXX</a:t>
            </a:r>
          </a:p>
        </p:txBody>
      </p:sp>
      <p:sp>
        <p:nvSpPr>
          <p:cNvPr id="6" name="TextBox 5">
            <a:extLst>
              <a:ext uri="{FF2B5EF4-FFF2-40B4-BE49-F238E27FC236}">
                <a16:creationId xmlns:a16="http://schemas.microsoft.com/office/drawing/2014/main" id="{E799C325-40F2-4E1C-90B5-40F265063AF2}"/>
              </a:ext>
            </a:extLst>
          </p:cNvPr>
          <p:cNvSpPr txBox="1"/>
          <p:nvPr/>
        </p:nvSpPr>
        <p:spPr>
          <a:xfrm>
            <a:off x="858691" y="1163882"/>
            <a:ext cx="2468496" cy="461665"/>
          </a:xfrm>
          <a:prstGeom prst="rect">
            <a:avLst/>
          </a:prstGeom>
          <a:noFill/>
        </p:spPr>
        <p:txBody>
          <a:bodyPr wrap="square">
            <a:spAutoFit/>
          </a:bodyPr>
          <a:lstStyle/>
          <a:p>
            <a:pPr algn="l"/>
            <a:r>
              <a:rPr lang="en-US" sz="2400" b="0" i="0" dirty="0">
                <a:solidFill>
                  <a:srgbClr val="4472C4"/>
                </a:solidFill>
                <a:effectLst/>
              </a:rPr>
              <a:t>FDC equivalent</a:t>
            </a:r>
          </a:p>
        </p:txBody>
      </p:sp>
      <p:sp>
        <p:nvSpPr>
          <p:cNvPr id="8" name="TextBox 7">
            <a:extLst>
              <a:ext uri="{FF2B5EF4-FFF2-40B4-BE49-F238E27FC236}">
                <a16:creationId xmlns:a16="http://schemas.microsoft.com/office/drawing/2014/main" id="{AD9F0724-B89C-4A4F-B30F-52CBAA554BEE}"/>
              </a:ext>
            </a:extLst>
          </p:cNvPr>
          <p:cNvSpPr txBox="1"/>
          <p:nvPr/>
        </p:nvSpPr>
        <p:spPr>
          <a:xfrm>
            <a:off x="5732291" y="1028343"/>
            <a:ext cx="6157472" cy="4801314"/>
          </a:xfrm>
          <a:prstGeom prst="rect">
            <a:avLst/>
          </a:prstGeom>
          <a:noFill/>
        </p:spPr>
        <p:txBody>
          <a:bodyPr wrap="square">
            <a:spAutoFit/>
          </a:bodyPr>
          <a:lstStyle/>
          <a:p>
            <a:r>
              <a:rPr lang="en-US" dirty="0">
                <a:solidFill>
                  <a:schemeClr val="bg1"/>
                </a:solidFill>
              </a:rPr>
              <a:t>Mechanical pulping (BCTMP) yields more than 90% pulp compared to less than 48% in chemical pulping, which is huge cost saving in paper industries. BCTMP requires unique wood properties usually from a mature wood such as higher bulk, stiffness, opacity, and softness but lower strength, brightness etc. Currently mature Eucalyptus (8-9 years) is used for the such purpose, however the other species possess couple of similar properties at young age (4 years).</a:t>
            </a:r>
          </a:p>
          <a:p>
            <a:endParaRPr lang="en-US" dirty="0">
              <a:solidFill>
                <a:schemeClr val="bg1"/>
              </a:solidFill>
            </a:endParaRPr>
          </a:p>
          <a:p>
            <a:r>
              <a:rPr lang="en-US" dirty="0">
                <a:solidFill>
                  <a:schemeClr val="bg1"/>
                </a:solidFill>
              </a:rPr>
              <a:t>A Predictive analysis for finding the alternative wood or appropriate proportion of mix of alternative wood has huge business impact</a:t>
            </a:r>
          </a:p>
          <a:p>
            <a:endParaRPr lang="en-US" dirty="0">
              <a:solidFill>
                <a:schemeClr val="bg1"/>
              </a:solidFill>
            </a:endParaRPr>
          </a:p>
          <a:p>
            <a:r>
              <a:rPr lang="en-US" dirty="0">
                <a:solidFill>
                  <a:schemeClr val="bg1"/>
                </a:solidFill>
              </a:rPr>
              <a:t>Ideas are invited for the use of advanced analytics to predict the alternative young wood or mix of different wood with the high accuracy.</a:t>
            </a:r>
          </a:p>
          <a:p>
            <a:endParaRPr lang="en-US" dirty="0">
              <a:solidFill>
                <a:schemeClr val="bg1"/>
              </a:solidFill>
            </a:endParaRPr>
          </a:p>
        </p:txBody>
      </p:sp>
      <p:sp>
        <p:nvSpPr>
          <p:cNvPr id="10" name="TextBox 9">
            <a:extLst>
              <a:ext uri="{FF2B5EF4-FFF2-40B4-BE49-F238E27FC236}">
                <a16:creationId xmlns:a16="http://schemas.microsoft.com/office/drawing/2014/main" id="{ADB5BEA2-8E81-44AC-A545-3C5737C47061}"/>
              </a:ext>
            </a:extLst>
          </p:cNvPr>
          <p:cNvSpPr txBox="1"/>
          <p:nvPr/>
        </p:nvSpPr>
        <p:spPr>
          <a:xfrm>
            <a:off x="858691" y="2646900"/>
            <a:ext cx="2967958" cy="646331"/>
          </a:xfrm>
          <a:prstGeom prst="rect">
            <a:avLst/>
          </a:prstGeom>
          <a:noFill/>
        </p:spPr>
        <p:txBody>
          <a:bodyPr wrap="square">
            <a:spAutoFit/>
          </a:bodyPr>
          <a:lstStyle/>
          <a:p>
            <a:r>
              <a:rPr lang="en-US" b="0" i="0" dirty="0">
                <a:solidFill>
                  <a:srgbClr val="4472C4"/>
                </a:solidFill>
                <a:effectLst/>
              </a:rPr>
              <a:t>Can we </a:t>
            </a:r>
            <a:r>
              <a:rPr lang="en-US" dirty="0">
                <a:solidFill>
                  <a:srgbClr val="4472C4"/>
                </a:solidFill>
              </a:rPr>
              <a:t>get the matured property in young wood ?</a:t>
            </a:r>
          </a:p>
        </p:txBody>
      </p:sp>
    </p:spTree>
    <p:extLst>
      <p:ext uri="{BB962C8B-B14F-4D97-AF65-F5344CB8AC3E}">
        <p14:creationId xmlns:p14="http://schemas.microsoft.com/office/powerpoint/2010/main" val="2696162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FE915F3-2769-4C8A-AF2F-C1F83C71436C}"/>
              </a:ext>
            </a:extLst>
          </p:cNvPr>
          <p:cNvSpPr txBox="1"/>
          <p:nvPr/>
        </p:nvSpPr>
        <p:spPr>
          <a:xfrm>
            <a:off x="384202" y="376518"/>
            <a:ext cx="1309974" cy="369332"/>
          </a:xfrm>
          <a:prstGeom prst="rect">
            <a:avLst/>
          </a:prstGeom>
          <a:noFill/>
        </p:spPr>
        <p:txBody>
          <a:bodyPr wrap="none" rtlCol="0">
            <a:spAutoFit/>
          </a:bodyPr>
          <a:lstStyle/>
          <a:p>
            <a:r>
              <a:rPr lang="en-US" dirty="0"/>
              <a:t>Theme: XXX</a:t>
            </a:r>
          </a:p>
        </p:txBody>
      </p:sp>
      <p:sp>
        <p:nvSpPr>
          <p:cNvPr id="6" name="TextBox 5">
            <a:extLst>
              <a:ext uri="{FF2B5EF4-FFF2-40B4-BE49-F238E27FC236}">
                <a16:creationId xmlns:a16="http://schemas.microsoft.com/office/drawing/2014/main" id="{E799C325-40F2-4E1C-90B5-40F265063AF2}"/>
              </a:ext>
            </a:extLst>
          </p:cNvPr>
          <p:cNvSpPr txBox="1"/>
          <p:nvPr/>
        </p:nvSpPr>
        <p:spPr>
          <a:xfrm>
            <a:off x="858690" y="1163882"/>
            <a:ext cx="3790149" cy="830997"/>
          </a:xfrm>
          <a:prstGeom prst="rect">
            <a:avLst/>
          </a:prstGeom>
          <a:noFill/>
        </p:spPr>
        <p:txBody>
          <a:bodyPr wrap="square">
            <a:spAutoFit/>
          </a:bodyPr>
          <a:lstStyle/>
          <a:p>
            <a:pPr algn="l"/>
            <a:r>
              <a:rPr lang="en-US" sz="2400" b="0" i="0" dirty="0">
                <a:solidFill>
                  <a:srgbClr val="4472C4"/>
                </a:solidFill>
                <a:effectLst/>
              </a:rPr>
              <a:t>Real time detection of Plant Health</a:t>
            </a:r>
          </a:p>
        </p:txBody>
      </p:sp>
      <p:sp>
        <p:nvSpPr>
          <p:cNvPr id="8" name="TextBox 7">
            <a:extLst>
              <a:ext uri="{FF2B5EF4-FFF2-40B4-BE49-F238E27FC236}">
                <a16:creationId xmlns:a16="http://schemas.microsoft.com/office/drawing/2014/main" id="{AD9F0724-B89C-4A4F-B30F-52CBAA554BEE}"/>
              </a:ext>
            </a:extLst>
          </p:cNvPr>
          <p:cNvSpPr txBox="1"/>
          <p:nvPr/>
        </p:nvSpPr>
        <p:spPr>
          <a:xfrm>
            <a:off x="5732291" y="1028343"/>
            <a:ext cx="6157472" cy="3416320"/>
          </a:xfrm>
          <a:prstGeom prst="rect">
            <a:avLst/>
          </a:prstGeom>
          <a:noFill/>
        </p:spPr>
        <p:txBody>
          <a:bodyPr wrap="square">
            <a:spAutoFit/>
          </a:bodyPr>
          <a:lstStyle/>
          <a:p>
            <a:r>
              <a:rPr lang="en-US" dirty="0">
                <a:solidFill>
                  <a:schemeClr val="bg1"/>
                </a:solidFill>
              </a:rPr>
              <a:t>Today, the plant signatures are identified/analyzed greatly by DNA/RNA/Protein signatures with the infinite applications. Use of cellular structures such as DNA, DNA or protein involves isolation and characterization, which is time consuming and tedious process. All these cellular moieties have difference in light absorbance and different response to the electrical impulses. Currently these responses (particularly electrical) are hard to quantify, due to our ability to detect them is expensive or impractical.</a:t>
            </a:r>
          </a:p>
          <a:p>
            <a:endParaRPr lang="en-US" dirty="0">
              <a:solidFill>
                <a:schemeClr val="bg1"/>
              </a:solidFill>
            </a:endParaRPr>
          </a:p>
          <a:p>
            <a:r>
              <a:rPr lang="en-US" dirty="0">
                <a:solidFill>
                  <a:schemeClr val="bg1"/>
                </a:solidFill>
              </a:rPr>
              <a:t>Ideas are invited to identify the signatures of the electrical response to DNA/RNA/Protein polymorphism.</a:t>
            </a:r>
          </a:p>
        </p:txBody>
      </p:sp>
      <p:sp>
        <p:nvSpPr>
          <p:cNvPr id="10" name="TextBox 9">
            <a:extLst>
              <a:ext uri="{FF2B5EF4-FFF2-40B4-BE49-F238E27FC236}">
                <a16:creationId xmlns:a16="http://schemas.microsoft.com/office/drawing/2014/main" id="{ADB5BEA2-8E81-44AC-A545-3C5737C47061}"/>
              </a:ext>
            </a:extLst>
          </p:cNvPr>
          <p:cNvSpPr txBox="1"/>
          <p:nvPr/>
        </p:nvSpPr>
        <p:spPr>
          <a:xfrm>
            <a:off x="858690" y="2646900"/>
            <a:ext cx="3613417" cy="646331"/>
          </a:xfrm>
          <a:prstGeom prst="rect">
            <a:avLst/>
          </a:prstGeom>
          <a:noFill/>
        </p:spPr>
        <p:txBody>
          <a:bodyPr wrap="square">
            <a:spAutoFit/>
          </a:bodyPr>
          <a:lstStyle/>
          <a:p>
            <a:r>
              <a:rPr lang="en-US" b="0" i="0" dirty="0">
                <a:solidFill>
                  <a:srgbClr val="4472C4"/>
                </a:solidFill>
                <a:effectLst/>
              </a:rPr>
              <a:t>Can we </a:t>
            </a:r>
            <a:r>
              <a:rPr lang="en-US" dirty="0">
                <a:solidFill>
                  <a:srgbClr val="4472C4"/>
                </a:solidFill>
              </a:rPr>
              <a:t>use the hand-held detector for plant health ?</a:t>
            </a:r>
          </a:p>
        </p:txBody>
      </p:sp>
    </p:spTree>
    <p:extLst>
      <p:ext uri="{BB962C8B-B14F-4D97-AF65-F5344CB8AC3E}">
        <p14:creationId xmlns:p14="http://schemas.microsoft.com/office/powerpoint/2010/main" val="3700629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FE915F3-2769-4C8A-AF2F-C1F83C71436C}"/>
              </a:ext>
            </a:extLst>
          </p:cNvPr>
          <p:cNvSpPr txBox="1"/>
          <p:nvPr/>
        </p:nvSpPr>
        <p:spPr>
          <a:xfrm>
            <a:off x="384202" y="376518"/>
            <a:ext cx="1309974" cy="369332"/>
          </a:xfrm>
          <a:prstGeom prst="rect">
            <a:avLst/>
          </a:prstGeom>
          <a:noFill/>
        </p:spPr>
        <p:txBody>
          <a:bodyPr wrap="none" rtlCol="0">
            <a:spAutoFit/>
          </a:bodyPr>
          <a:lstStyle/>
          <a:p>
            <a:r>
              <a:rPr lang="en-US" dirty="0"/>
              <a:t>Theme: XXX</a:t>
            </a:r>
          </a:p>
        </p:txBody>
      </p:sp>
      <p:sp>
        <p:nvSpPr>
          <p:cNvPr id="6" name="TextBox 5">
            <a:extLst>
              <a:ext uri="{FF2B5EF4-FFF2-40B4-BE49-F238E27FC236}">
                <a16:creationId xmlns:a16="http://schemas.microsoft.com/office/drawing/2014/main" id="{E799C325-40F2-4E1C-90B5-40F265063AF2}"/>
              </a:ext>
            </a:extLst>
          </p:cNvPr>
          <p:cNvSpPr txBox="1"/>
          <p:nvPr/>
        </p:nvSpPr>
        <p:spPr>
          <a:xfrm>
            <a:off x="858690" y="1163882"/>
            <a:ext cx="3790149" cy="461665"/>
          </a:xfrm>
          <a:prstGeom prst="rect">
            <a:avLst/>
          </a:prstGeom>
          <a:noFill/>
        </p:spPr>
        <p:txBody>
          <a:bodyPr wrap="square">
            <a:spAutoFit/>
          </a:bodyPr>
          <a:lstStyle/>
          <a:p>
            <a:pPr algn="l"/>
            <a:r>
              <a:rPr lang="en-US" sz="2400" b="0" i="0" dirty="0">
                <a:solidFill>
                  <a:srgbClr val="4472C4"/>
                </a:solidFill>
                <a:effectLst/>
              </a:rPr>
              <a:t>Precision Forestry</a:t>
            </a:r>
          </a:p>
        </p:txBody>
      </p:sp>
      <p:sp>
        <p:nvSpPr>
          <p:cNvPr id="8" name="TextBox 7">
            <a:extLst>
              <a:ext uri="{FF2B5EF4-FFF2-40B4-BE49-F238E27FC236}">
                <a16:creationId xmlns:a16="http://schemas.microsoft.com/office/drawing/2014/main" id="{AD9F0724-B89C-4A4F-B30F-52CBAA554BEE}"/>
              </a:ext>
            </a:extLst>
          </p:cNvPr>
          <p:cNvSpPr txBox="1"/>
          <p:nvPr/>
        </p:nvSpPr>
        <p:spPr>
          <a:xfrm>
            <a:off x="5732291" y="1028343"/>
            <a:ext cx="6157472" cy="3693319"/>
          </a:xfrm>
          <a:prstGeom prst="rect">
            <a:avLst/>
          </a:prstGeom>
          <a:noFill/>
        </p:spPr>
        <p:txBody>
          <a:bodyPr wrap="square">
            <a:spAutoFit/>
          </a:bodyPr>
          <a:lstStyle/>
          <a:p>
            <a:r>
              <a:rPr lang="en-US" dirty="0">
                <a:solidFill>
                  <a:schemeClr val="bg1"/>
                </a:solidFill>
              </a:rPr>
              <a:t>While Indian forest cover (~23%) is gradually increasing annually, one of the significant contributors is managed plantations. The productivity of managed plantation is a great challenge due the site sensitivity of plant materials used including seeds; clones; hybrids etc. The response of the materials is highly dependent on the specific environment and practices. The visibility of site specificity is involves a multi dimensional analytical solutions, which has both business as well as national impact.</a:t>
            </a:r>
          </a:p>
          <a:p>
            <a:endParaRPr lang="en-US" dirty="0">
              <a:solidFill>
                <a:schemeClr val="bg1"/>
              </a:solidFill>
            </a:endParaRPr>
          </a:p>
          <a:p>
            <a:r>
              <a:rPr lang="en-US" dirty="0">
                <a:solidFill>
                  <a:schemeClr val="bg1"/>
                </a:solidFill>
              </a:rPr>
              <a:t>Ideas are invited for the use of advanced analytics to simulate the appropriate materials and practices unique for a specific zone to boost the productivity.</a:t>
            </a:r>
          </a:p>
        </p:txBody>
      </p:sp>
      <p:sp>
        <p:nvSpPr>
          <p:cNvPr id="10" name="TextBox 9">
            <a:extLst>
              <a:ext uri="{FF2B5EF4-FFF2-40B4-BE49-F238E27FC236}">
                <a16:creationId xmlns:a16="http://schemas.microsoft.com/office/drawing/2014/main" id="{ADB5BEA2-8E81-44AC-A545-3C5737C47061}"/>
              </a:ext>
            </a:extLst>
          </p:cNvPr>
          <p:cNvSpPr txBox="1"/>
          <p:nvPr/>
        </p:nvSpPr>
        <p:spPr>
          <a:xfrm>
            <a:off x="858691" y="2646900"/>
            <a:ext cx="2967958" cy="369332"/>
          </a:xfrm>
          <a:prstGeom prst="rect">
            <a:avLst/>
          </a:prstGeom>
          <a:noFill/>
        </p:spPr>
        <p:txBody>
          <a:bodyPr wrap="square">
            <a:spAutoFit/>
          </a:bodyPr>
          <a:lstStyle/>
          <a:p>
            <a:r>
              <a:rPr lang="en-US" b="0" i="0" dirty="0">
                <a:solidFill>
                  <a:srgbClr val="4472C4"/>
                </a:solidFill>
                <a:effectLst/>
              </a:rPr>
              <a:t>Model for Site specificity ?</a:t>
            </a:r>
            <a:endParaRPr lang="en-US" dirty="0">
              <a:solidFill>
                <a:srgbClr val="4472C4"/>
              </a:solidFill>
            </a:endParaRPr>
          </a:p>
        </p:txBody>
      </p:sp>
    </p:spTree>
    <p:extLst>
      <p:ext uri="{BB962C8B-B14F-4D97-AF65-F5344CB8AC3E}">
        <p14:creationId xmlns:p14="http://schemas.microsoft.com/office/powerpoint/2010/main" val="1293657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840</TotalTime>
  <Words>395</Words>
  <Application>Microsoft Office PowerPoint</Application>
  <PresentationFormat>Widescreen</PresentationFormat>
  <Paragraphs>21</Paragraphs>
  <Slides>4</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4</vt:i4>
      </vt:variant>
    </vt:vector>
  </HeadingPairs>
  <TitlesOfParts>
    <vt:vector size="8" baseType="lpstr">
      <vt:lpstr>Arial</vt:lpstr>
      <vt:lpstr>Calibri</vt:lpstr>
      <vt:lpstr>Office Theme</vt:lpstr>
      <vt:lpstr>1_Office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Marmik Devadiya</dc:creator>
  <cp:lastModifiedBy>Rajkumar Rathinavelu</cp:lastModifiedBy>
  <cp:revision>53</cp:revision>
  <dcterms:created xsi:type="dcterms:W3CDTF">2021-03-10T04:51:50Z</dcterms:created>
  <dcterms:modified xsi:type="dcterms:W3CDTF">2021-07-07T10:26:27Z</dcterms:modified>
</cp:coreProperties>
</file>